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форм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форм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Свободна форм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9" name="Контейнер за долния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вободна форм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Свободна форм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‹Nr.›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Ph%C3%A4omelani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hr.nlm.nih.gov/dynamicImages/chromomap/MC1R.jpe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bg/url?sa=i&amp;rct=j&amp;q=&amp;esrc=s&amp;frm=1&amp;source=images&amp;cd=&amp;cad=rja&amp;docid=4M78nGMuOylFVM&amp;tbnid=oUktPlQ024UCxM:&amp;ved=0CAUQjRw&amp;url=http://www.arizonaadvancedmedicine.com/articles/melanoma.html&amp;ei=PU2vUvClNMHcswajn4GwAg&amp;bvm=bv.57967247,d.Yms&amp;psig=AFQjCNGAs02Rx3p7LyZZ9LYO_2BAOXR1Fg&amp;ust=1387306655755150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MC1R-Mutation</a:t>
            </a:r>
            <a:br>
              <a:rPr lang="en-US" dirty="0" smtClean="0"/>
            </a:br>
            <a:r>
              <a:rPr lang="en-US" dirty="0" smtClean="0"/>
              <a:t>“ Ginger ”-gene</a:t>
            </a:r>
            <a:br>
              <a:rPr lang="en-US" dirty="0" smtClean="0"/>
            </a:br>
            <a:r>
              <a:rPr lang="en-US" dirty="0" err="1" smtClean="0"/>
              <a:t>Rothaarigen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Oculocutaneus</a:t>
            </a:r>
            <a:r>
              <a:rPr lang="en-US" dirty="0" smtClean="0"/>
              <a:t> </a:t>
            </a:r>
            <a:r>
              <a:rPr lang="en-US" dirty="0" err="1" smtClean="0"/>
              <a:t>Albinismus</a:t>
            </a:r>
            <a:endParaRPr lang="bg-BG" dirty="0"/>
          </a:p>
        </p:txBody>
      </p:sp>
      <p:pic>
        <p:nvPicPr>
          <p:cNvPr id="3" name="Картина 2" descr="1218769807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340768"/>
            <a:ext cx="4762500" cy="497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 descr="imagesCA0FGT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988840"/>
            <a:ext cx="4104456" cy="3240360"/>
          </a:xfrm>
          <a:prstGeom prst="rect">
            <a:avLst/>
          </a:prstGeom>
        </p:spPr>
      </p:pic>
      <p:pic>
        <p:nvPicPr>
          <p:cNvPr id="4" name="Картина 3" descr="Laren-Gallow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507990" cy="558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Wortschatz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Das Anweisen,- </a:t>
            </a:r>
            <a:r>
              <a:rPr lang="bg-BG" dirty="0" smtClean="0"/>
              <a:t>инструкция, указание</a:t>
            </a:r>
            <a:endParaRPr lang="de-DE" dirty="0" smtClean="0"/>
          </a:p>
          <a:p>
            <a:r>
              <a:rPr lang="de-DE" dirty="0" smtClean="0"/>
              <a:t>Der Art, en- </a:t>
            </a:r>
            <a:r>
              <a:rPr lang="bg-BG" dirty="0" smtClean="0"/>
              <a:t>вид, форма</a:t>
            </a:r>
          </a:p>
          <a:p>
            <a:r>
              <a:rPr lang="de-DE" dirty="0" smtClean="0"/>
              <a:t>Das Inhalt, e- </a:t>
            </a:r>
            <a:r>
              <a:rPr lang="bg-BG" dirty="0" smtClean="0"/>
              <a:t>съдържание</a:t>
            </a:r>
            <a:endParaRPr lang="de-DE" dirty="0" smtClean="0"/>
          </a:p>
          <a:p>
            <a:r>
              <a:rPr lang="de-DE" dirty="0" smtClean="0"/>
              <a:t>Der Schulter, n- </a:t>
            </a:r>
            <a:r>
              <a:rPr lang="bg-BG" dirty="0" smtClean="0"/>
              <a:t>рамо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 err="1" smtClean="0"/>
              <a:t>Sehevermögen</a:t>
            </a:r>
            <a:r>
              <a:rPr lang="de-DE" dirty="0" smtClean="0"/>
              <a:t>, - </a:t>
            </a:r>
            <a:r>
              <a:rPr lang="bg-BG" dirty="0" smtClean="0"/>
              <a:t>зрение</a:t>
            </a:r>
            <a:r>
              <a:rPr lang="de-DE" dirty="0" smtClean="0"/>
              <a:t> = das Sehen</a:t>
            </a:r>
          </a:p>
          <a:p>
            <a:r>
              <a:rPr lang="de-DE" dirty="0" smtClean="0"/>
              <a:t>Die Sommersprosse,-n- </a:t>
            </a:r>
            <a:r>
              <a:rPr lang="bg-BG" dirty="0" smtClean="0"/>
              <a:t>лунички</a:t>
            </a:r>
            <a:endParaRPr lang="de-DE" dirty="0" smtClean="0"/>
          </a:p>
          <a:p>
            <a:r>
              <a:rPr lang="de-DE" dirty="0" smtClean="0"/>
              <a:t>OCA2- </a:t>
            </a:r>
            <a:r>
              <a:rPr lang="de-DE" dirty="0" err="1" smtClean="0"/>
              <a:t>oculocutaneus</a:t>
            </a:r>
            <a:r>
              <a:rPr lang="de-DE" dirty="0" smtClean="0"/>
              <a:t> Albinismus Typ2</a:t>
            </a:r>
          </a:p>
          <a:p>
            <a:r>
              <a:rPr lang="de-DE" dirty="0" smtClean="0"/>
              <a:t>UV-Strahlen- UV</a:t>
            </a:r>
            <a:r>
              <a:rPr lang="bg-BG" dirty="0" smtClean="0"/>
              <a:t>-лъчи</a:t>
            </a:r>
            <a:endParaRPr lang="de-DE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Quellen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Google.bg</a:t>
            </a:r>
          </a:p>
          <a:p>
            <a:r>
              <a:rPr lang="en-US" dirty="0" smtClean="0"/>
              <a:t>PubMed.gov</a:t>
            </a:r>
          </a:p>
          <a:p>
            <a:r>
              <a:rPr lang="en-US" dirty="0" smtClean="0"/>
              <a:t>Wikipedia 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685800" y="2636913"/>
            <a:ext cx="6629400" cy="2773288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Danke</a:t>
            </a:r>
            <a:r>
              <a:rPr lang="en-US" sz="5400" dirty="0" smtClean="0"/>
              <a:t> f</a:t>
            </a:r>
            <a:r>
              <a:rPr lang="de-DE" sz="5400" dirty="0" err="1" smtClean="0"/>
              <a:t>ür</a:t>
            </a:r>
            <a:r>
              <a:rPr lang="de-DE" sz="5400" dirty="0" smtClean="0"/>
              <a:t> die Aufmerksamkeit</a:t>
            </a:r>
            <a:endParaRPr lang="bg-BG" sz="5400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Familienanamnese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Leute</a:t>
            </a:r>
            <a:r>
              <a:rPr lang="en-US" dirty="0" smtClean="0"/>
              <a:t>, die rotes </a:t>
            </a:r>
            <a:r>
              <a:rPr lang="en-US" dirty="0" err="1" smtClean="0"/>
              <a:t>Haare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Neandertaler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Genen</a:t>
            </a:r>
            <a:r>
              <a:rPr lang="en-US" dirty="0" smtClean="0"/>
              <a:t> </a:t>
            </a:r>
            <a:r>
              <a:rPr lang="en-US" dirty="0" err="1" smtClean="0"/>
              <a:t>getragen</a:t>
            </a:r>
            <a:r>
              <a:rPr lang="en-US" dirty="0" smtClean="0"/>
              <a:t>, die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menschliche</a:t>
            </a:r>
            <a:r>
              <a:rPr lang="en-US" dirty="0" smtClean="0"/>
              <a:t> Population  </a:t>
            </a:r>
            <a:r>
              <a:rPr lang="en-US" dirty="0" err="1" smtClean="0"/>
              <a:t>beobachtbar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.</a:t>
            </a:r>
          </a:p>
          <a:p>
            <a:r>
              <a:rPr lang="de-DE" dirty="0" smtClean="0"/>
              <a:t>Rot ist eine Haarfarbe, die von tiefem Mahagonirot bis zu heller Kupferfarbe </a:t>
            </a:r>
            <a:r>
              <a:rPr lang="de-DE" dirty="0" err="1" smtClean="0"/>
              <a:t>variert</a:t>
            </a:r>
            <a:r>
              <a:rPr lang="de-DE" dirty="0" smtClean="0"/>
              <a:t>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7" name="Контейнер за картина 6" descr="1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333" b="11333"/>
          <a:stretch>
            <a:fillRect/>
          </a:stretch>
        </p:blipFill>
        <p:spPr>
          <a:xfrm>
            <a:off x="179512" y="908720"/>
            <a:ext cx="4114800" cy="4297995"/>
          </a:xfrm>
        </p:spPr>
      </p:pic>
      <p:sp>
        <p:nvSpPr>
          <p:cNvPr id="6" name="Текстов контейнер 5"/>
          <p:cNvSpPr>
            <a:spLocks noGrp="1"/>
          </p:cNvSpPr>
          <p:nvPr>
            <p:ph type="body" sz="half" idx="2"/>
          </p:nvPr>
        </p:nvSpPr>
        <p:spPr>
          <a:xfrm>
            <a:off x="4427984" y="404664"/>
            <a:ext cx="4716016" cy="5257583"/>
          </a:xfrm>
        </p:spPr>
        <p:txBody>
          <a:bodyPr>
            <a:normAutofit/>
          </a:bodyPr>
          <a:lstStyle/>
          <a:p>
            <a:r>
              <a:rPr lang="de-DE" sz="4000" dirty="0" smtClean="0"/>
              <a:t>Das sogenannte „Ginger“-Gen ist für rote Haare und Sommersprossen verantwortlich</a:t>
            </a:r>
          </a:p>
          <a:p>
            <a:r>
              <a:rPr lang="de-DE" sz="4000" dirty="0" err="1" smtClean="0">
                <a:hlinkClick r:id="rId3" tooltip="Phäomelanin"/>
              </a:rPr>
              <a:t>Phäomelanin</a:t>
            </a:r>
            <a:endParaRPr lang="bg-BG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Melanocortinrezeptor</a:t>
            </a:r>
            <a:r>
              <a:rPr lang="de-DE" dirty="0" smtClean="0"/>
              <a:t> 1 (MC1R)</a:t>
            </a:r>
            <a:endParaRPr lang="bg-BG" dirty="0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Name/ </a:t>
            </a:r>
            <a:r>
              <a:rPr lang="en-US" sz="4000" dirty="0" err="1" smtClean="0"/>
              <a:t>Symbole</a:t>
            </a:r>
            <a:endParaRPr lang="en-US" sz="4000" dirty="0" smtClean="0"/>
          </a:p>
          <a:p>
            <a:r>
              <a:rPr lang="en-US" sz="4000" dirty="0" err="1" smtClean="0"/>
              <a:t>Lage</a:t>
            </a:r>
            <a:endParaRPr lang="en-US" sz="4000" dirty="0" smtClean="0"/>
          </a:p>
          <a:p>
            <a:r>
              <a:rPr lang="en-US" sz="4000" dirty="0" err="1" smtClean="0"/>
              <a:t>Funktion</a:t>
            </a:r>
            <a:endParaRPr lang="en-US" sz="4000" dirty="0" smtClean="0"/>
          </a:p>
          <a:p>
            <a:r>
              <a:rPr lang="en-US" sz="4000" dirty="0" err="1" smtClean="0"/>
              <a:t>Krankheiten</a:t>
            </a:r>
            <a:endParaRPr lang="en-US" sz="4000" dirty="0" smtClean="0"/>
          </a:p>
          <a:p>
            <a:r>
              <a:rPr lang="en-US" sz="4000" dirty="0" err="1" smtClean="0"/>
              <a:t>Genetische</a:t>
            </a:r>
            <a:r>
              <a:rPr lang="en-US" sz="4000" dirty="0" smtClean="0"/>
              <a:t> </a:t>
            </a:r>
            <a:r>
              <a:rPr lang="en-US" sz="4000" dirty="0" err="1" smtClean="0"/>
              <a:t>Variantionen</a:t>
            </a:r>
            <a:endParaRPr lang="bg-BG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 descr="The MC1R gene is located on the long (q) arm of chromosome 16 at position 24.3.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5451" y="1412776"/>
            <a:ext cx="4564941" cy="27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94565"/>
            <a:ext cx="64427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Cytogeneti</a:t>
            </a:r>
            <a:r>
              <a:rPr lang="en-US" sz="3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sche</a:t>
            </a:r>
            <a:r>
              <a:rPr kumimoji="0" lang="bg-BG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</a:t>
            </a:r>
            <a:r>
              <a:rPr kumimoji="0" lang="bg-BG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16q24.3</a:t>
            </a:r>
            <a:endParaRPr kumimoji="0" lang="bg-BG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928765"/>
            <a:ext cx="9153468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MC1R-Gen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befindet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sich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langen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Schulter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(q)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der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Chromosome 16 in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der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Position: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24.3</a:t>
            </a:r>
            <a:r>
              <a:rPr lang="en-US" sz="1000" dirty="0" smtClean="0">
                <a:solidFill>
                  <a:srgbClr val="0000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MELANIN</a:t>
            </a: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en-US" sz="2400" dirty="0" smtClean="0"/>
              <a:t>EUMELANIN                                                                                                                                                                         PHÄOMELANIN</a:t>
            </a:r>
            <a:endParaRPr lang="bg-BG" sz="2400" dirty="0"/>
          </a:p>
        </p:txBody>
      </p:sp>
      <p:pic>
        <p:nvPicPr>
          <p:cNvPr id="5" name="Контейнер за съдържание 4" descr="137811499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743994"/>
            <a:ext cx="3744416" cy="2989262"/>
          </a:xfrm>
        </p:spPr>
      </p:pic>
      <p:pic>
        <p:nvPicPr>
          <p:cNvPr id="6" name="Контейнер за съдържание 5" descr="300x300_51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2610644"/>
            <a:ext cx="3816424" cy="31946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Melanocortin</a:t>
            </a:r>
            <a:r>
              <a:rPr lang="en-US" dirty="0" smtClean="0"/>
              <a:t> 1 Receptor</a:t>
            </a:r>
            <a:endParaRPr lang="bg-BG" dirty="0"/>
          </a:p>
        </p:txBody>
      </p:sp>
      <p:pic>
        <p:nvPicPr>
          <p:cNvPr id="6" name="Картина 5" descr="363316-fba5aa9adb51769b118b400ceff0b9ba-fp-ef4ad3fd00efc4fe4acb9198dee00e8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8850" y="1196752"/>
            <a:ext cx="5151462" cy="5472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Krankheiten</a:t>
            </a:r>
            <a:r>
              <a:rPr lang="en-US" dirty="0" smtClean="0"/>
              <a:t>     Melanoma</a:t>
            </a:r>
            <a:endParaRPr lang="bg-BG" dirty="0"/>
          </a:p>
        </p:txBody>
      </p:sp>
      <p:pic>
        <p:nvPicPr>
          <p:cNvPr id="19458" name="Picture 2" descr="http://www.arizonaadvancedmedicine.com/articles/gfx/melanoma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16832"/>
            <a:ext cx="6601768" cy="432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UV- </a:t>
            </a:r>
            <a:r>
              <a:rPr lang="en-US" dirty="0" err="1" smtClean="0"/>
              <a:t>Strahlen</a:t>
            </a:r>
            <a:endParaRPr lang="bg-BG" dirty="0"/>
          </a:p>
        </p:txBody>
      </p:sp>
      <p:pic>
        <p:nvPicPr>
          <p:cNvPr id="3" name="Картина 2" descr="even-sun-dodging-redheads-face-high-cancer-ri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4095328" cy="2922240"/>
          </a:xfrm>
          <a:prstGeom prst="rect">
            <a:avLst/>
          </a:prstGeom>
        </p:spPr>
      </p:pic>
      <p:pic>
        <p:nvPicPr>
          <p:cNvPr id="4" name="Картина 3" descr="polls_1_3_3_4_1_0_0_0_0_0_0_4509_618609_poll_x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204864"/>
            <a:ext cx="4176464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ка">
  <a:themeElements>
    <a:clrScheme name="Техника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ка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160</Words>
  <Application>Microsoft Office PowerPoint</Application>
  <PresentationFormat>Bildschirmpräsentation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Техника</vt:lpstr>
      <vt:lpstr>MC1R-Mutation “ Ginger ”-gene Rothaarigen</vt:lpstr>
      <vt:lpstr>Familienanamnese</vt:lpstr>
      <vt:lpstr>PowerPoint-Präsentation</vt:lpstr>
      <vt:lpstr>Melanocortinrezeptor 1 (MC1R)</vt:lpstr>
      <vt:lpstr>PowerPoint-Präsentation</vt:lpstr>
      <vt:lpstr>MELANIN EUMELANIN                                                                                                                                                                         PHÄOMELANIN</vt:lpstr>
      <vt:lpstr>Melanocortin 1 Receptor</vt:lpstr>
      <vt:lpstr>Krankheiten     Melanoma</vt:lpstr>
      <vt:lpstr>UV- Strahlen</vt:lpstr>
      <vt:lpstr>Oculocutaneus Albinismus</vt:lpstr>
      <vt:lpstr>PowerPoint-Präsentation</vt:lpstr>
      <vt:lpstr>Wortschatz</vt:lpstr>
      <vt:lpstr>Quellen</vt:lpstr>
      <vt:lpstr>Danke für die Aufmerksamkeit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Adriana</dc:creator>
  <cp:lastModifiedBy>Gerhard Wazel</cp:lastModifiedBy>
  <cp:revision>76</cp:revision>
  <dcterms:created xsi:type="dcterms:W3CDTF">2013-12-13T11:48:48Z</dcterms:created>
  <dcterms:modified xsi:type="dcterms:W3CDTF">2014-01-24T17:27:57Z</dcterms:modified>
</cp:coreProperties>
</file>