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5" r:id="rId5"/>
    <p:sldId id="260" r:id="rId6"/>
    <p:sldId id="258" r:id="rId7"/>
    <p:sldId id="264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B327DA-6E58-4AD0-AF35-CEF2541071DC}">
          <p14:sldIdLst>
            <p14:sldId id="256"/>
            <p14:sldId id="257"/>
            <p14:sldId id="259"/>
            <p14:sldId id="265"/>
            <p14:sldId id="260"/>
            <p14:sldId id="258"/>
            <p14:sldId id="264"/>
            <p14:sldId id="262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524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Diabetes </a:t>
            </a:r>
            <a:r>
              <a:rPr lang="de-DE" b="1" dirty="0" smtClean="0">
                <a:solidFill>
                  <a:schemeClr val="tx1"/>
                </a:solidFill>
              </a:rPr>
              <a:t>Mellitus</a:t>
            </a:r>
            <a:r>
              <a:rPr lang="de-DE" b="1" dirty="0"/>
              <a:t/>
            </a:r>
            <a:br>
              <a:rPr lang="de-DE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7772400" cy="91440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2299" y="1466954"/>
            <a:ext cx="4980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2" action="ppaction://hlinksldjump"/>
              </a:rPr>
              <a:t>Was </a:t>
            </a:r>
            <a:r>
              <a:rPr lang="en-US" sz="2800" b="1" dirty="0" err="1" smtClean="0">
                <a:hlinkClick r:id="rId2" action="ppaction://hlinksldjump"/>
              </a:rPr>
              <a:t>bedeutet</a:t>
            </a:r>
            <a:r>
              <a:rPr lang="en-US" sz="2800" b="1" dirty="0" smtClean="0">
                <a:hlinkClick r:id="rId2" action="ppaction://hlinksldjump"/>
              </a:rPr>
              <a:t> Diabetes Mellitus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510185" y="2057400"/>
            <a:ext cx="53830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Verschiedene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Typen</a:t>
            </a:r>
            <a:r>
              <a:rPr lang="en-US" sz="2800" b="1" dirty="0" smtClean="0"/>
              <a:t> von Diabetes :</a:t>
            </a:r>
            <a:br>
              <a:rPr lang="en-US" sz="2800" b="1" dirty="0" smtClean="0"/>
            </a:br>
            <a:r>
              <a:rPr lang="en-US" sz="2800" b="1" dirty="0" smtClean="0">
                <a:hlinkClick r:id="rId3" action="ppaction://hlinksldjump"/>
              </a:rPr>
              <a:t>Typ1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>
                <a:hlinkClick r:id="rId4" action="ppaction://hlinksldjump"/>
              </a:rPr>
              <a:t>Typ</a:t>
            </a:r>
            <a:r>
              <a:rPr lang="en-US" sz="2800" b="1" dirty="0">
                <a:hlinkClick r:id="rId4" action="ppaction://hlinksldjump"/>
              </a:rPr>
              <a:t>2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1602" y="3733800"/>
            <a:ext cx="200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5" action="ppaction://hlinksldjump"/>
              </a:rPr>
              <a:t>Diagnose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6320" y="4572000"/>
            <a:ext cx="1571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hlinkClick r:id="rId6" action="ppaction://hlinksldjump"/>
              </a:rPr>
              <a:t>Therapie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986" y="5334000"/>
            <a:ext cx="29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hlinkClick r:id="rId7" action="ppaction://hlinksldjump"/>
              </a:rPr>
              <a:t>Risikofaktoren</a:t>
            </a:r>
            <a:endParaRPr lang="en-US" sz="3600" b="1" dirty="0"/>
          </a:p>
        </p:txBody>
      </p:sp>
      <p:pic>
        <p:nvPicPr>
          <p:cNvPr id="10242" name="Picture 2" descr="C:\Users\selnone\Desktop\What-is-Diabet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57022"/>
            <a:ext cx="332105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0352"/>
            <a:ext cx="8153400" cy="4117848"/>
          </a:xfrm>
        </p:spPr>
        <p:txBody>
          <a:bodyPr>
            <a:normAutofit/>
          </a:bodyPr>
          <a:lstStyle/>
          <a:p>
            <a:r>
              <a:rPr lang="en-US" b="1" dirty="0" err="1"/>
              <a:t>Bestimmung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Unter </a:t>
            </a:r>
            <a:r>
              <a:rPr lang="de-DE" sz="1800" dirty="0"/>
              <a:t>der Diagnose "Diabetes mellitus</a:t>
            </a:r>
            <a:r>
              <a:rPr lang="de-DE" sz="1800" dirty="0" smtClean="0"/>
              <a:t>", umgangsprachlich </a:t>
            </a:r>
            <a:r>
              <a:rPr lang="de-DE" sz="1800" dirty="0"/>
              <a:t>auch </a:t>
            </a:r>
            <a:r>
              <a:rPr lang="de-DE" sz="1800" dirty="0" smtClean="0"/>
              <a:t>"</a:t>
            </a:r>
            <a:r>
              <a:rPr lang="de-DE" sz="1800" dirty="0"/>
              <a:t>Zuckerkrankheit" genannt, versteht man eine </a:t>
            </a:r>
            <a:r>
              <a:rPr lang="de-DE" sz="1800" dirty="0" smtClean="0"/>
              <a:t>Stoffwechselstörung, bei </a:t>
            </a:r>
            <a:r>
              <a:rPr lang="de-DE" sz="1800" dirty="0"/>
              <a:t>der die Bauchspeicheldrüse zu wenig oder gar kein Insulin produziert. </a:t>
            </a:r>
            <a:endParaRPr lang="de-DE" sz="1800" i="1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1898073"/>
            <a:ext cx="8305800" cy="441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6363679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hlinkClick r:id="rId3" action="ppaction://hlinksldjump"/>
              </a:rPr>
              <a:t>zurück</a:t>
            </a:r>
            <a:r>
              <a:rPr lang="en-US" sz="2000" b="1" dirty="0" smtClean="0">
                <a:hlinkClick r:id="rId3" action="ppaction://hlinksldjump"/>
              </a:rPr>
              <a:t> </a:t>
            </a:r>
            <a:r>
              <a:rPr lang="en-US" sz="2000" b="1" dirty="0" err="1">
                <a:hlinkClick r:id="rId3" action="ppaction://hlinksldjump"/>
              </a:rPr>
              <a:t>zum</a:t>
            </a:r>
            <a:r>
              <a:rPr lang="en-US" sz="2000" b="1" dirty="0">
                <a:hlinkClick r:id="rId3" action="ppaction://hlinksldjump"/>
              </a:rPr>
              <a:t> </a:t>
            </a:r>
            <a:r>
              <a:rPr lang="en-US" sz="2000" b="1" dirty="0" err="1" smtClean="0">
                <a:hlinkClick r:id="rId3" action="ppaction://hlinksldjump"/>
              </a:rPr>
              <a:t>Hauptmenü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244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Diabetes </a:t>
            </a:r>
            <a:r>
              <a:rPr lang="en-US" b="1" dirty="0" err="1"/>
              <a:t>Typ</a:t>
            </a:r>
            <a:r>
              <a:rPr lang="en-US" b="1" dirty="0"/>
              <a:t> </a:t>
            </a:r>
            <a:r>
              <a:rPr lang="en-US" b="1" dirty="0" smtClean="0"/>
              <a:t>1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err="1" smtClean="0"/>
              <a:t>Erblichkeit</a:t>
            </a:r>
            <a:endParaRPr lang="en-US" b="1" dirty="0"/>
          </a:p>
        </p:txBody>
      </p:sp>
      <p:pic>
        <p:nvPicPr>
          <p:cNvPr id="1026" name="Picture 2" descr="C:\Users\selnone\Desktop\Erblichkeit ty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6172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207532"/>
            <a:ext cx="6458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Typ</a:t>
            </a:r>
            <a:r>
              <a:rPr lang="en-US" dirty="0"/>
              <a:t> 1 Diabetes </a:t>
            </a:r>
            <a:r>
              <a:rPr lang="en-US" dirty="0" err="1"/>
              <a:t>wurde</a:t>
            </a:r>
            <a:r>
              <a:rPr lang="en-US" dirty="0"/>
              <a:t> </a:t>
            </a:r>
            <a:r>
              <a:rPr lang="en-US" dirty="0" err="1"/>
              <a:t>früher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"</a:t>
            </a:r>
            <a:r>
              <a:rPr lang="en-US" dirty="0" err="1"/>
              <a:t>jugendlicher</a:t>
            </a:r>
            <a:r>
              <a:rPr lang="en-US" dirty="0"/>
              <a:t> Diabetes" </a:t>
            </a:r>
            <a:r>
              <a:rPr lang="en-US" dirty="0" err="1"/>
              <a:t>genannt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weil</a:t>
            </a:r>
            <a:r>
              <a:rPr lang="en-US" dirty="0" smtClean="0"/>
              <a:t> </a:t>
            </a:r>
            <a:r>
              <a:rPr lang="de-DE" dirty="0"/>
              <a:t>die Krankheit meist relativ plötzlich im Kindes-, Jugend- oder </a:t>
            </a:r>
            <a:endParaRPr lang="de-DE" dirty="0" smtClean="0"/>
          </a:p>
          <a:p>
            <a:r>
              <a:rPr lang="de-DE" dirty="0" smtClean="0"/>
              <a:t>frühen Erwachsenenalter beginnt.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606680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hlinkClick r:id="rId3" action="ppaction://hlinksldjump"/>
              </a:rPr>
              <a:t>w</a:t>
            </a:r>
            <a:r>
              <a:rPr lang="en-US" sz="2400" b="1" dirty="0" err="1" smtClean="0">
                <a:hlinkClick r:id="rId3" action="ppaction://hlinksldjump"/>
              </a:rPr>
              <a:t>eiter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552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75" y="4953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562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Charakteristische </a:t>
            </a:r>
            <a:r>
              <a:rPr lang="de-DE" sz="2000" dirty="0"/>
              <a:t>Symptome eines </a:t>
            </a:r>
            <a:r>
              <a:rPr lang="de-DE" sz="2000" dirty="0" smtClean="0"/>
              <a:t>Typ-1-Diabetes 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quälender</a:t>
            </a:r>
            <a:r>
              <a:rPr lang="en-US" sz="2000" dirty="0" smtClean="0"/>
              <a:t> Durst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vermehrtes</a:t>
            </a:r>
            <a:r>
              <a:rPr lang="en-US" sz="2000" dirty="0"/>
              <a:t> </a:t>
            </a:r>
            <a:r>
              <a:rPr lang="en-US" sz="2000" dirty="0" err="1" smtClean="0"/>
              <a:t>Wasserlassen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/>
              <a:t>unerklärbare</a:t>
            </a:r>
            <a:r>
              <a:rPr lang="en-US" sz="2000" dirty="0"/>
              <a:t> </a:t>
            </a:r>
            <a:r>
              <a:rPr lang="en-US" sz="2000" dirty="0" err="1" smtClean="0"/>
              <a:t>Gewichtsabnahme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/>
              <a:t>Abgeschlagenheit</a:t>
            </a:r>
            <a:r>
              <a:rPr lang="en-US" sz="2000" dirty="0"/>
              <a:t> und </a:t>
            </a:r>
            <a:r>
              <a:rPr lang="en-US" sz="2000" dirty="0" err="1"/>
              <a:t>allgemeine</a:t>
            </a:r>
            <a:r>
              <a:rPr lang="en-US" sz="2000" dirty="0"/>
              <a:t> </a:t>
            </a:r>
            <a:r>
              <a:rPr lang="en-US" sz="2000" dirty="0" err="1" smtClean="0"/>
              <a:t>Leistungseinbuße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/>
              <a:t>Neigung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 smtClean="0"/>
              <a:t>Infektionen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/>
              <a:t>schlecht</a:t>
            </a:r>
            <a:r>
              <a:rPr lang="en-US" sz="2000" dirty="0"/>
              <a:t> </a:t>
            </a:r>
            <a:r>
              <a:rPr lang="en-US" sz="2000" dirty="0" err="1"/>
              <a:t>heilende</a:t>
            </a:r>
            <a:r>
              <a:rPr lang="en-US" sz="2000" dirty="0"/>
              <a:t> </a:t>
            </a:r>
            <a:r>
              <a:rPr lang="en-US" sz="2000" dirty="0" err="1" smtClean="0"/>
              <a:t>Wunden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Wadenkrämpfe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Sehstörungen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/>
              <a:t>Juckreiz</a:t>
            </a:r>
            <a:r>
              <a:rPr lang="en-US" sz="2000" dirty="0"/>
              <a:t> </a:t>
            </a:r>
          </a:p>
          <a:p>
            <a:pPr marL="457200" indent="-457200">
              <a:buAutoNum type="arabicPeriod"/>
            </a:pPr>
            <a:r>
              <a:rPr lang="de-DE" sz="2000" dirty="0"/>
              <a:t>Azetongeruch in der </a:t>
            </a:r>
            <a:r>
              <a:rPr lang="de-DE" sz="2000" dirty="0" smtClean="0"/>
              <a:t>Ausatemluft (riecht </a:t>
            </a:r>
            <a:r>
              <a:rPr lang="de-DE" sz="2000" dirty="0"/>
              <a:t>ähnlich wie Nagellackentferner oder überreifes Obst). </a:t>
            </a:r>
            <a:endParaRPr lang="en-US" sz="2000" dirty="0"/>
          </a:p>
        </p:txBody>
      </p:sp>
      <p:pic>
        <p:nvPicPr>
          <p:cNvPr id="5122" name="Picture 2" descr="C:\Users\selnone\Desktop\Main_symptoms_of_diabe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971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939133"/>
            <a:ext cx="5303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hlinkClick r:id="rId3" action="ppaction://hlinksldjump"/>
              </a:rPr>
              <a:t>zurück</a:t>
            </a:r>
            <a:r>
              <a:rPr lang="en-US" sz="2400" b="1" dirty="0">
                <a:hlinkClick r:id="rId3" action="ppaction://hlinksldjump"/>
              </a:rPr>
              <a:t> </a:t>
            </a:r>
            <a:r>
              <a:rPr lang="en-US" sz="2400" b="1" dirty="0" err="1">
                <a:hlinkClick r:id="rId3" action="ppaction://hlinksldjump"/>
              </a:rPr>
              <a:t>zum</a:t>
            </a:r>
            <a:r>
              <a:rPr lang="en-US" sz="2400" b="1" dirty="0">
                <a:hlinkClick r:id="rId3" action="ppaction://hlinksldjump"/>
              </a:rPr>
              <a:t> </a:t>
            </a:r>
            <a:r>
              <a:rPr lang="en-US" sz="2400" b="1" dirty="0" err="1" smtClean="0">
                <a:hlinkClick r:id="rId3" action="ppaction://hlinksldjump"/>
              </a:rPr>
              <a:t>Hauptmenü</a:t>
            </a:r>
            <a:r>
              <a:rPr lang="en-US" sz="2400" b="1" dirty="0" smtClean="0">
                <a:hlinkClick r:id="rId3" action="ppaction://hlinksldjump"/>
              </a:rPr>
              <a:t> </a:t>
            </a:r>
            <a:r>
              <a:rPr lang="en-US" b="1" dirty="0" err="1" smtClean="0"/>
              <a:t>oder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hlinkClick r:id="rId4" action="ppaction://hlinksldjump"/>
              </a:rPr>
              <a:t>zum</a:t>
            </a:r>
            <a:r>
              <a:rPr lang="en-US" sz="2400" b="1" dirty="0" smtClean="0">
                <a:hlinkClick r:id="rId4" action="ppaction://hlinksldjump"/>
              </a:rPr>
              <a:t> </a:t>
            </a:r>
            <a:r>
              <a:rPr lang="en-US" sz="2400" b="1" dirty="0" err="1" smtClean="0">
                <a:hlinkClick r:id="rId4" action="ppaction://hlinksldjump"/>
              </a:rPr>
              <a:t>Typ</a:t>
            </a:r>
            <a:r>
              <a:rPr lang="en-US" sz="2400" b="1" dirty="0" smtClean="0">
                <a:hlinkClick r:id="rId4" action="ppaction://hlinksldjump"/>
              </a:rPr>
              <a:t>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16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Diabetes </a:t>
            </a:r>
            <a:r>
              <a:rPr lang="en-US" b="1" dirty="0" err="1"/>
              <a:t>Typ</a:t>
            </a:r>
            <a:r>
              <a:rPr lang="en-US" b="1" dirty="0"/>
              <a:t> 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455" y="3276600"/>
            <a:ext cx="34151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Charakteristische Symptome eines </a:t>
            </a:r>
            <a:r>
              <a:rPr lang="de-DE" sz="2000" dirty="0" smtClean="0"/>
              <a:t> Typ-2-Diabetes </a:t>
            </a:r>
            <a:r>
              <a:rPr lang="de-DE" sz="2000" dirty="0"/>
              <a:t>sind</a:t>
            </a:r>
            <a:r>
              <a:rPr lang="de-DE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vermehrter</a:t>
            </a:r>
            <a:r>
              <a:rPr lang="en-US" dirty="0" smtClean="0"/>
              <a:t> Durst</a:t>
            </a:r>
          </a:p>
          <a:p>
            <a:pPr marL="342900" indent="-342900">
              <a:buAutoNum type="arabicPeriod"/>
            </a:pPr>
            <a:r>
              <a:rPr lang="en-US" dirty="0" err="1"/>
              <a:t>schlechtes</a:t>
            </a:r>
            <a:r>
              <a:rPr lang="en-US" dirty="0"/>
              <a:t> </a:t>
            </a:r>
            <a:r>
              <a:rPr lang="en-US" dirty="0" err="1" smtClean="0"/>
              <a:t>Allgemeinbefinden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Gewichtsabnahme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/>
              <a:t>erhöhte</a:t>
            </a:r>
            <a:r>
              <a:rPr lang="en-US" dirty="0"/>
              <a:t> </a:t>
            </a:r>
            <a:r>
              <a:rPr lang="en-US" dirty="0" err="1" smtClean="0"/>
              <a:t>Infektanfälligkeit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Juckreiz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/>
              <a:t>leichte</a:t>
            </a:r>
            <a:r>
              <a:rPr lang="en-US" dirty="0"/>
              <a:t> </a:t>
            </a:r>
            <a:r>
              <a:rPr lang="en-US" dirty="0" err="1" smtClean="0"/>
              <a:t>Ermüdbarkeit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/>
              <a:t>Schwindel</a:t>
            </a:r>
            <a:endParaRPr lang="de-DE" dirty="0"/>
          </a:p>
          <a:p>
            <a:endParaRPr lang="en-US" dirty="0"/>
          </a:p>
        </p:txBody>
      </p:sp>
      <p:pic>
        <p:nvPicPr>
          <p:cNvPr id="6146" name="Picture 2" descr="C:\Users\selnone\Desktop\1.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6418"/>
            <a:ext cx="3867583" cy="37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041" y="1447800"/>
            <a:ext cx="450956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Körper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/>
              <a:t>in der </a:t>
            </a:r>
            <a:endParaRPr lang="en-US" dirty="0" smtClean="0"/>
          </a:p>
          <a:p>
            <a:r>
              <a:rPr lang="en-US" dirty="0" smtClean="0"/>
              <a:t>Regel </a:t>
            </a:r>
            <a:r>
              <a:rPr lang="en-US" dirty="0" err="1"/>
              <a:t>noch</a:t>
            </a:r>
            <a:r>
              <a:rPr lang="en-US" dirty="0"/>
              <a:t> Insulin </a:t>
            </a:r>
            <a:r>
              <a:rPr lang="en-US" dirty="0" err="1"/>
              <a:t>produzieren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das </a:t>
            </a:r>
            <a:r>
              <a:rPr lang="en-US" dirty="0"/>
              <a:t>Insulin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richtig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Diesen</a:t>
            </a:r>
            <a:r>
              <a:rPr lang="en-US" dirty="0" smtClean="0"/>
              <a:t> </a:t>
            </a:r>
            <a:r>
              <a:rPr lang="en-US" dirty="0" err="1"/>
              <a:t>Zustand</a:t>
            </a:r>
            <a:r>
              <a:rPr lang="en-US" dirty="0"/>
              <a:t> </a:t>
            </a:r>
            <a:r>
              <a:rPr lang="en-US" dirty="0" err="1"/>
              <a:t>nennt</a:t>
            </a:r>
            <a:r>
              <a:rPr lang="en-US" dirty="0"/>
              <a:t> man </a:t>
            </a:r>
            <a:r>
              <a:rPr lang="en-US" sz="2200" u="sng" dirty="0" err="1"/>
              <a:t>Insulinresistenz</a:t>
            </a:r>
            <a:r>
              <a:rPr lang="en-US" sz="22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6006383"/>
            <a:ext cx="2967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hlinkClick r:id="rId3" action="ppaction://hlinksldjump"/>
              </a:rPr>
              <a:t>zurück</a:t>
            </a:r>
            <a:r>
              <a:rPr lang="en-US" sz="2200" b="1" dirty="0">
                <a:hlinkClick r:id="rId3" action="ppaction://hlinksldjump"/>
              </a:rPr>
              <a:t> </a:t>
            </a:r>
            <a:r>
              <a:rPr lang="en-US" sz="2200" b="1" dirty="0" err="1">
                <a:hlinkClick r:id="rId3" action="ppaction://hlinksldjump"/>
              </a:rPr>
              <a:t>zum</a:t>
            </a:r>
            <a:r>
              <a:rPr lang="en-US" sz="2200" b="1" dirty="0">
                <a:hlinkClick r:id="rId3" action="ppaction://hlinksldjump"/>
              </a:rPr>
              <a:t> </a:t>
            </a:r>
            <a:r>
              <a:rPr lang="en-US" sz="2200" b="1" dirty="0" err="1" smtClean="0">
                <a:hlinkClick r:id="rId3" action="ppaction://hlinksldjump"/>
              </a:rPr>
              <a:t>Hauptmenü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6739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55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183880" cy="418795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9218" name="Picture 2" descr="C:\Users\selnone\Desktop\Diabetes-Diagnose_Graf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414962" cy="576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805190"/>
            <a:ext cx="1597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Diagnose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hlinkClick r:id="rId3" action="ppaction://hlinksldjump"/>
              </a:rPr>
              <a:t>zurück</a:t>
            </a:r>
            <a:r>
              <a:rPr lang="en-US" b="1" dirty="0">
                <a:hlinkClick r:id="rId3" action="ppaction://hlinksldjump"/>
              </a:rPr>
              <a:t> </a:t>
            </a:r>
            <a:r>
              <a:rPr lang="en-US" b="1" dirty="0" err="1">
                <a:hlinkClick r:id="rId3" action="ppaction://hlinksldjump"/>
              </a:rPr>
              <a:t>zum</a:t>
            </a:r>
            <a:r>
              <a:rPr lang="en-US" b="1" dirty="0">
                <a:hlinkClick r:id="rId3" action="ppaction://hlinksldjump"/>
              </a:rPr>
              <a:t> </a:t>
            </a:r>
            <a:r>
              <a:rPr lang="en-US" b="1" dirty="0" err="1" smtClean="0">
                <a:hlinkClick r:id="rId3" action="ppaction://hlinksldjump"/>
              </a:rPr>
              <a:t>Hauptmenü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29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Welche Therapieformen gibt es? </a:t>
            </a:r>
            <a:endParaRPr lang="de-DE" dirty="0"/>
          </a:p>
          <a:p>
            <a:r>
              <a:rPr lang="de-DE" dirty="0"/>
              <a:t>Basistherapie (Ernährung und Bewegung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Therapie mit oralen Antidiabetika</a:t>
            </a:r>
          </a:p>
          <a:p>
            <a:r>
              <a:rPr lang="de-DE" dirty="0"/>
              <a:t>Insulintherapie</a:t>
            </a:r>
          </a:p>
          <a:p>
            <a:endParaRPr lang="en-US" dirty="0"/>
          </a:p>
        </p:txBody>
      </p:sp>
      <p:pic>
        <p:nvPicPr>
          <p:cNvPr id="8194" name="Picture 2" descr="C:\Users\selnone\Desktop\diabetes_typ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86970"/>
            <a:ext cx="5334000" cy="30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elnone\Desktop\c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387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994461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hlinkClick r:id="rId4" action="ppaction://hlinksldjump"/>
              </a:rPr>
              <a:t>zurück</a:t>
            </a:r>
            <a:r>
              <a:rPr lang="en-US" b="1" dirty="0">
                <a:hlinkClick r:id="rId4" action="ppaction://hlinksldjump"/>
              </a:rPr>
              <a:t> </a:t>
            </a:r>
            <a:r>
              <a:rPr lang="en-US" b="1" dirty="0" err="1">
                <a:hlinkClick r:id="rId4" action="ppaction://hlinksldjump"/>
              </a:rPr>
              <a:t>zum</a:t>
            </a:r>
            <a:r>
              <a:rPr lang="en-US" b="1" dirty="0">
                <a:hlinkClick r:id="rId4" action="ppaction://hlinksldjump"/>
              </a:rPr>
              <a:t> </a:t>
            </a:r>
            <a:r>
              <a:rPr lang="en-US" b="1" dirty="0" err="1" smtClean="0">
                <a:hlinkClick r:id="rId4" action="ppaction://hlinksldjump"/>
              </a:rPr>
              <a:t>Hauptmenü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07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Risikofaktoren</a:t>
            </a:r>
            <a:endParaRPr lang="en-US" b="1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Genetisches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Font typeface="Wingdings 2"/>
              <a:buAutoNum type="arabicPeriod"/>
            </a:pPr>
            <a:r>
              <a:rPr lang="en-US" sz="2000" dirty="0" err="1"/>
              <a:t>Übergewicht</a:t>
            </a:r>
            <a:r>
              <a:rPr lang="en-US" sz="2000" dirty="0"/>
              <a:t> und </a:t>
            </a:r>
            <a:r>
              <a:rPr lang="en-US" sz="2000" dirty="0" err="1" smtClean="0"/>
              <a:t>Bewegungsmangel</a:t>
            </a:r>
            <a:endParaRPr lang="en-US" sz="2000" dirty="0" smtClean="0"/>
          </a:p>
          <a:p>
            <a:pPr marL="457200" indent="-457200">
              <a:buFont typeface="Wingdings 2"/>
              <a:buAutoNum type="arabicPeriod"/>
            </a:pPr>
            <a:endParaRPr lang="en-US" sz="2000" dirty="0"/>
          </a:p>
          <a:p>
            <a:pPr marL="457200" indent="-457200">
              <a:buFont typeface="Wingdings 2"/>
              <a:buAutoNum type="arabicPeriod"/>
            </a:pPr>
            <a:endParaRPr lang="en-US" sz="2000" dirty="0" smtClean="0"/>
          </a:p>
          <a:p>
            <a:pPr marL="457200" indent="-457200">
              <a:buFont typeface="Wingdings 2"/>
              <a:buAutoNum type="arabicPeriod"/>
            </a:pPr>
            <a:r>
              <a:rPr lang="en-US" sz="2000" dirty="0" err="1"/>
              <a:t>Riskante</a:t>
            </a:r>
            <a:r>
              <a:rPr lang="en-US" sz="2000" dirty="0"/>
              <a:t> </a:t>
            </a:r>
            <a:r>
              <a:rPr lang="en-US" sz="2000" dirty="0" err="1" smtClean="0"/>
              <a:t>Ernährungsgewohnheiten</a:t>
            </a:r>
            <a:endParaRPr lang="en-US" sz="2000" dirty="0" smtClean="0"/>
          </a:p>
          <a:p>
            <a:pPr marL="457200" indent="-457200">
              <a:buFont typeface="Wingdings 2"/>
              <a:buAutoNum type="arabicPeriod"/>
            </a:pPr>
            <a:endParaRPr lang="en-US" sz="2000" dirty="0"/>
          </a:p>
          <a:p>
            <a:pPr marL="457200" indent="-457200">
              <a:buFont typeface="Wingdings 2"/>
              <a:buAutoNum type="arabicPeriod"/>
            </a:pPr>
            <a:endParaRPr lang="en-US" sz="2000" dirty="0" smtClean="0"/>
          </a:p>
          <a:p>
            <a:pPr marL="457200" indent="-457200">
              <a:buFont typeface="Wingdings 2"/>
              <a:buAutoNum type="arabicPeriod"/>
            </a:pPr>
            <a:endParaRPr lang="en-US" sz="2000" dirty="0"/>
          </a:p>
          <a:p>
            <a:pPr marL="457200" indent="-457200">
              <a:buFont typeface="Wingdings 2"/>
              <a:buAutoNum type="arabicPeriod"/>
            </a:pPr>
            <a:r>
              <a:rPr lang="en-US" sz="2000" dirty="0" err="1" smtClean="0"/>
              <a:t>Rauchen</a:t>
            </a:r>
            <a:endParaRPr lang="en-US" sz="2000" dirty="0" smtClean="0"/>
          </a:p>
          <a:p>
            <a:pPr marL="457200" indent="-457200">
              <a:buFont typeface="Wingdings 2"/>
              <a:buAutoNum type="arabicPeriod"/>
            </a:pPr>
            <a:endParaRPr lang="en-US" sz="2000" dirty="0"/>
          </a:p>
          <a:p>
            <a:pPr marL="457200" indent="-457200">
              <a:buFont typeface="Wingdings 2"/>
              <a:buAutoNum type="arabicPeriod"/>
            </a:pPr>
            <a:endParaRPr lang="en-US" sz="2000" dirty="0" smtClean="0"/>
          </a:p>
          <a:p>
            <a:pPr marL="457200" indent="-457200">
              <a:buFont typeface="Wingdings 2"/>
              <a:buAutoNum type="arabicPeriod"/>
            </a:pPr>
            <a:endParaRPr lang="en-US" sz="2000" dirty="0"/>
          </a:p>
          <a:p>
            <a:pPr marL="457200" indent="-457200">
              <a:buFont typeface="Wingdings 2"/>
              <a:buAutoNum type="arabicPeriod"/>
            </a:pPr>
            <a:r>
              <a:rPr lang="en-US" sz="2000" dirty="0" err="1"/>
              <a:t>Schlafstörungen</a:t>
            </a:r>
            <a:endParaRPr lang="en-US" sz="2000" dirty="0"/>
          </a:p>
          <a:p>
            <a:pPr marL="457200" indent="-457200">
              <a:buFont typeface="Wingdings 2"/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C:\Users\selnone\Desktop\1a85db8f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elnone\Desktop\rauc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13938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elnone\Desktop\0bbd2f3a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7076"/>
            <a:ext cx="2035919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elnone\Desktop\178d6988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9" y="5029200"/>
            <a:ext cx="20764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0727" y="6105298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hlinkClick r:id="rId6" action="ppaction://hlinksldjump"/>
              </a:rPr>
              <a:t>zurück</a:t>
            </a:r>
            <a:r>
              <a:rPr lang="en-US" b="1" dirty="0">
                <a:hlinkClick r:id="rId6" action="ppaction://hlinksldjump"/>
              </a:rPr>
              <a:t> </a:t>
            </a:r>
            <a:r>
              <a:rPr lang="en-US" b="1" dirty="0" err="1">
                <a:hlinkClick r:id="rId6" action="ppaction://hlinksldjump"/>
              </a:rPr>
              <a:t>zum</a:t>
            </a:r>
            <a:r>
              <a:rPr lang="en-US" b="1" dirty="0">
                <a:hlinkClick r:id="rId6" action="ppaction://hlinksldjump"/>
              </a:rPr>
              <a:t> </a:t>
            </a:r>
            <a:r>
              <a:rPr lang="en-US" b="1" dirty="0" err="1" smtClean="0">
                <a:hlinkClick r:id="rId6" action="ppaction://hlinksldjump"/>
              </a:rPr>
              <a:t>Hauptmenü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68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selnone\Desktop\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9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6117656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ENDE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439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180</Words>
  <Application>Microsoft Office PowerPoint</Application>
  <PresentationFormat>Bildschirmpräsentation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Aspect</vt:lpstr>
      <vt:lpstr>Diabetes Mellitus </vt:lpstr>
      <vt:lpstr> </vt:lpstr>
      <vt:lpstr> </vt:lpstr>
      <vt:lpstr> </vt:lpstr>
      <vt:lpstr> </vt:lpstr>
      <vt:lpstr> </vt:lpstr>
      <vt:lpstr> </vt:lpstr>
      <vt:lpstr>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selnone</dc:creator>
  <cp:lastModifiedBy>Gerhard Wazel</cp:lastModifiedBy>
  <cp:revision>25</cp:revision>
  <dcterms:created xsi:type="dcterms:W3CDTF">2006-08-16T00:00:00Z</dcterms:created>
  <dcterms:modified xsi:type="dcterms:W3CDTF">2014-01-24T15:26:49Z</dcterms:modified>
</cp:coreProperties>
</file>