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8" r:id="rId6"/>
    <p:sldId id="266" r:id="rId7"/>
    <p:sldId id="265" r:id="rId8"/>
    <p:sldId id="267" r:id="rId9"/>
    <p:sldId id="260" r:id="rId10"/>
    <p:sldId id="263" r:id="rId11"/>
    <p:sldId id="261" r:id="rId12"/>
    <p:sldId id="269" r:id="rId13"/>
    <p:sldId id="262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F2B8C501-6781-499D-B005-907C7EE9C6E8}">
          <p14:sldIdLst>
            <p14:sldId id="256"/>
            <p14:sldId id="257"/>
            <p14:sldId id="258"/>
            <p14:sldId id="259"/>
            <p14:sldId id="268"/>
            <p14:sldId id="266"/>
            <p14:sldId id="265"/>
            <p14:sldId id="267"/>
            <p14:sldId id="260"/>
            <p14:sldId id="263"/>
          </p14:sldIdLst>
        </p14:section>
        <p14:section name="Неозаглавена секция" id="{EB8C4986-5FB4-4BCE-A96E-72A203BE2FFF}">
          <p14:sldIdLst>
            <p14:sldId id="261"/>
            <p14:sldId id="269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36" y="-13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339DB-3928-47C2-8BBF-781351DC4D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AE6DB8E2-3BF4-4850-BA28-20AF2AA44FD1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de-DE" sz="2400" b="1" dirty="0" smtClean="0">
              <a:solidFill>
                <a:schemeClr val="bg2">
                  <a:lumMod val="75000"/>
                </a:schemeClr>
              </a:solidFill>
            </a:rPr>
            <a:t>Überernährung und </a:t>
          </a:r>
          <a:r>
            <a:rPr lang="de-DE" sz="2400" b="1" dirty="0" err="1" smtClean="0">
              <a:solidFill>
                <a:schemeClr val="bg2">
                  <a:lumMod val="75000"/>
                </a:schemeClr>
              </a:solidFill>
            </a:rPr>
            <a:t>bewegungsmangel</a:t>
          </a:r>
          <a:endParaRPr lang="bg-BG" sz="2400" b="1" dirty="0">
            <a:solidFill>
              <a:schemeClr val="bg2">
                <a:lumMod val="75000"/>
              </a:schemeClr>
            </a:solidFill>
          </a:endParaRPr>
        </a:p>
      </dgm:t>
    </dgm:pt>
    <dgm:pt modelId="{C9FE9E3B-CDE8-4C9F-A8A7-89BA90430279}" type="parTrans" cxnId="{5C0F7F17-E745-4831-BADD-2EEE9EA4FF28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35CB2620-EC64-45DB-A030-4867B2A5045A}" type="sibTrans" cxnId="{5C0F7F17-E745-4831-BADD-2EEE9EA4FF28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9DB93515-3E99-4C8F-AC3B-B46FCD1D02FD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de-DE" sz="2400" b="1" dirty="0" smtClean="0">
              <a:solidFill>
                <a:schemeClr val="bg2">
                  <a:lumMod val="75000"/>
                </a:schemeClr>
              </a:solidFill>
            </a:rPr>
            <a:t>Genetik</a:t>
          </a:r>
          <a:endParaRPr lang="bg-BG" sz="2400" b="1" dirty="0">
            <a:solidFill>
              <a:schemeClr val="bg2">
                <a:lumMod val="75000"/>
              </a:schemeClr>
            </a:solidFill>
          </a:endParaRPr>
        </a:p>
      </dgm:t>
    </dgm:pt>
    <dgm:pt modelId="{EFF08B26-8D36-4C2D-9623-EC1653E205AC}" type="parTrans" cxnId="{9C9AFA14-EA05-4B29-897E-0869F4AB510A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A121BB66-83B0-48F1-8544-1B00903CDB80}" type="sibTrans" cxnId="{9C9AFA14-EA05-4B29-897E-0869F4AB510A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E7B5F2E1-5B7A-4100-B3F3-ECF3D0B13948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de-DE" sz="2400" b="1" dirty="0" smtClean="0">
              <a:solidFill>
                <a:schemeClr val="bg2">
                  <a:lumMod val="75000"/>
                </a:schemeClr>
              </a:solidFill>
            </a:rPr>
            <a:t>Adipositas infolge anderer Erkrankungen</a:t>
          </a:r>
        </a:p>
      </dgm:t>
    </dgm:pt>
    <dgm:pt modelId="{EE55937C-C004-4847-929E-F48F3EE4B6A1}" type="parTrans" cxnId="{776E41E3-185C-4A05-A058-3ED43B2B38DA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99BD6D7C-24F2-4A3E-A1B6-C20347148865}" type="sibTrans" cxnId="{776E41E3-185C-4A05-A058-3ED43B2B38DA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99741F1D-55E0-4455-BFC0-C6DD6BB7380E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de-DE" sz="2400" b="1" dirty="0" smtClean="0">
              <a:solidFill>
                <a:schemeClr val="bg2">
                  <a:lumMod val="75000"/>
                </a:schemeClr>
              </a:solidFill>
            </a:rPr>
            <a:t>Sozio-kulturelle Faktoren</a:t>
          </a:r>
        </a:p>
      </dgm:t>
    </dgm:pt>
    <dgm:pt modelId="{F67306FB-710A-45A6-B042-DFBC7F85ED8B}" type="parTrans" cxnId="{85655869-1C8B-4198-A2C5-4F88BEE50254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C5F55407-A990-4BD9-ACC2-A8AC46E2A24D}" type="sibTrans" cxnId="{85655869-1C8B-4198-A2C5-4F88BEE50254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D3EA5B21-2A40-40A9-A515-068432E761F1}" type="pres">
      <dgm:prSet presAssocID="{A94339DB-3928-47C2-8BBF-781351DC4D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18C8588-CEDC-4CFA-925A-D755EED8CCAE}" type="pres">
      <dgm:prSet presAssocID="{AE6DB8E2-3BF4-4850-BA28-20AF2AA44FD1}" presName="parentLin" presStyleCnt="0"/>
      <dgm:spPr/>
    </dgm:pt>
    <dgm:pt modelId="{03A838AB-6CED-4DBC-A022-19060F1DB07B}" type="pres">
      <dgm:prSet presAssocID="{AE6DB8E2-3BF4-4850-BA28-20AF2AA44FD1}" presName="parentLeftMargin" presStyleLbl="node1" presStyleIdx="0" presStyleCnt="4"/>
      <dgm:spPr/>
      <dgm:t>
        <a:bodyPr/>
        <a:lstStyle/>
        <a:p>
          <a:endParaRPr lang="bg-BG"/>
        </a:p>
      </dgm:t>
    </dgm:pt>
    <dgm:pt modelId="{B587082D-2084-4F59-A56B-3B3D78289820}" type="pres">
      <dgm:prSet presAssocID="{AE6DB8E2-3BF4-4850-BA28-20AF2AA44FD1}" presName="parentText" presStyleLbl="node1" presStyleIdx="0" presStyleCnt="4" custScaleX="111836" custScaleY="20413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B9FD312-E703-4F58-8F3C-76E1C5FFB624}" type="pres">
      <dgm:prSet presAssocID="{AE6DB8E2-3BF4-4850-BA28-20AF2AA44FD1}" presName="negativeSpace" presStyleCnt="0"/>
      <dgm:spPr/>
    </dgm:pt>
    <dgm:pt modelId="{019CB69D-9277-4DE7-9FAA-83D9C0F39AF3}" type="pres">
      <dgm:prSet presAssocID="{AE6DB8E2-3BF4-4850-BA28-20AF2AA44FD1}" presName="childText" presStyleLbl="conFgAcc1" presStyleIdx="0" presStyleCnt="4" custLinFactNeighborX="-1181" custLinFactNeighborY="2319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  <dgm:pt modelId="{EE1B6592-FF93-40A3-9349-18B2D4B680B5}" type="pres">
      <dgm:prSet presAssocID="{35CB2620-EC64-45DB-A030-4867B2A5045A}" presName="spaceBetweenRectangles" presStyleCnt="0"/>
      <dgm:spPr/>
    </dgm:pt>
    <dgm:pt modelId="{75BEFB9A-0AA3-4093-B64E-C551A71FB33F}" type="pres">
      <dgm:prSet presAssocID="{9DB93515-3E99-4C8F-AC3B-B46FCD1D02FD}" presName="parentLin" presStyleCnt="0"/>
      <dgm:spPr/>
    </dgm:pt>
    <dgm:pt modelId="{242CD0C9-3385-4135-BE65-F316B77CA27A}" type="pres">
      <dgm:prSet presAssocID="{9DB93515-3E99-4C8F-AC3B-B46FCD1D02FD}" presName="parentLeftMargin" presStyleLbl="node1" presStyleIdx="0" presStyleCnt="4"/>
      <dgm:spPr/>
      <dgm:t>
        <a:bodyPr/>
        <a:lstStyle/>
        <a:p>
          <a:endParaRPr lang="bg-BG"/>
        </a:p>
      </dgm:t>
    </dgm:pt>
    <dgm:pt modelId="{0B8FA551-1C55-4F3A-A771-83E023CD1D17}" type="pres">
      <dgm:prSet presAssocID="{9DB93515-3E99-4C8F-AC3B-B46FCD1D02FD}" presName="parentText" presStyleLbl="node1" presStyleIdx="1" presStyleCnt="4" custScaleX="111836" custScaleY="20413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E045288-B59E-48C5-9BD9-CB7CBA87E3A4}" type="pres">
      <dgm:prSet presAssocID="{9DB93515-3E99-4C8F-AC3B-B46FCD1D02FD}" presName="negativeSpace" presStyleCnt="0"/>
      <dgm:spPr/>
    </dgm:pt>
    <dgm:pt modelId="{18732FC2-22C0-43D6-920C-C3FC6A534B55}" type="pres">
      <dgm:prSet presAssocID="{9DB93515-3E99-4C8F-AC3B-B46FCD1D02FD}" presName="childText" presStyleLbl="conFgAcc1" presStyleIdx="1" presStyleCnt="4" custLinFactNeighborY="-75692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  <dgm:pt modelId="{FF302F10-1DAE-4914-AC3B-D0BB10946EA5}" type="pres">
      <dgm:prSet presAssocID="{A121BB66-83B0-48F1-8544-1B00903CDB80}" presName="spaceBetweenRectangles" presStyleCnt="0"/>
      <dgm:spPr/>
    </dgm:pt>
    <dgm:pt modelId="{2ECABFB0-408C-4402-9407-0372F21E4FB4}" type="pres">
      <dgm:prSet presAssocID="{99741F1D-55E0-4455-BFC0-C6DD6BB7380E}" presName="parentLin" presStyleCnt="0"/>
      <dgm:spPr/>
    </dgm:pt>
    <dgm:pt modelId="{1D74EEC6-C9B9-45E2-9C3F-09811D2AE553}" type="pres">
      <dgm:prSet presAssocID="{99741F1D-55E0-4455-BFC0-C6DD6BB7380E}" presName="parentLeftMargin" presStyleLbl="node1" presStyleIdx="1" presStyleCnt="4"/>
      <dgm:spPr/>
      <dgm:t>
        <a:bodyPr/>
        <a:lstStyle/>
        <a:p>
          <a:endParaRPr lang="bg-BG"/>
        </a:p>
      </dgm:t>
    </dgm:pt>
    <dgm:pt modelId="{896339DC-6AE1-499B-89DC-BEBDBEDB3443}" type="pres">
      <dgm:prSet presAssocID="{99741F1D-55E0-4455-BFC0-C6DD6BB7380E}" presName="parentText" presStyleLbl="node1" presStyleIdx="2" presStyleCnt="4" custScaleX="111836" custScaleY="20413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4407983-9174-4A27-BC8A-73DF4CAC2FB0}" type="pres">
      <dgm:prSet presAssocID="{99741F1D-55E0-4455-BFC0-C6DD6BB7380E}" presName="negativeSpace" presStyleCnt="0"/>
      <dgm:spPr/>
    </dgm:pt>
    <dgm:pt modelId="{04077B5D-B892-49F6-B37E-62BD90A40F56}" type="pres">
      <dgm:prSet presAssocID="{99741F1D-55E0-4455-BFC0-C6DD6BB7380E}" presName="childText" presStyleLbl="conFgAcc1" presStyleIdx="2" presStyleCnt="4" custLinFactNeighborX="-1103" custLinFactNeighborY="38999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  <dgm:pt modelId="{EC3DFF53-24ED-491A-A994-87C71881A4D4}" type="pres">
      <dgm:prSet presAssocID="{C5F55407-A990-4BD9-ACC2-A8AC46E2A24D}" presName="spaceBetweenRectangles" presStyleCnt="0"/>
      <dgm:spPr/>
    </dgm:pt>
    <dgm:pt modelId="{EC6E4EE1-227E-4DCE-A63D-60D00B46541A}" type="pres">
      <dgm:prSet presAssocID="{E7B5F2E1-5B7A-4100-B3F3-ECF3D0B13948}" presName="parentLin" presStyleCnt="0"/>
      <dgm:spPr/>
    </dgm:pt>
    <dgm:pt modelId="{58B4F0B8-3EE6-48AB-8A0D-F422D1B7AE43}" type="pres">
      <dgm:prSet presAssocID="{E7B5F2E1-5B7A-4100-B3F3-ECF3D0B13948}" presName="parentLeftMargin" presStyleLbl="node1" presStyleIdx="2" presStyleCnt="4"/>
      <dgm:spPr/>
      <dgm:t>
        <a:bodyPr/>
        <a:lstStyle/>
        <a:p>
          <a:endParaRPr lang="bg-BG"/>
        </a:p>
      </dgm:t>
    </dgm:pt>
    <dgm:pt modelId="{E2730D81-2362-4CBB-999B-E3E089EADD25}" type="pres">
      <dgm:prSet presAssocID="{E7B5F2E1-5B7A-4100-B3F3-ECF3D0B13948}" presName="parentText" presStyleLbl="node1" presStyleIdx="3" presStyleCnt="4" custScaleX="111836" custScaleY="20413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6618417-B307-442F-87AE-6B7DA32355D7}" type="pres">
      <dgm:prSet presAssocID="{E7B5F2E1-5B7A-4100-B3F3-ECF3D0B13948}" presName="negativeSpace" presStyleCnt="0"/>
      <dgm:spPr/>
    </dgm:pt>
    <dgm:pt modelId="{B507EBCA-55A8-4BE1-9D57-DDDA42BCBE0C}" type="pres">
      <dgm:prSet presAssocID="{E7B5F2E1-5B7A-4100-B3F3-ECF3D0B13948}" presName="childText" presStyleLbl="conFgAcc1" presStyleIdx="3" presStyleCnt="4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</dgm:ptLst>
  <dgm:cxnLst>
    <dgm:cxn modelId="{85655869-1C8B-4198-A2C5-4F88BEE50254}" srcId="{A94339DB-3928-47C2-8BBF-781351DC4DF4}" destId="{99741F1D-55E0-4455-BFC0-C6DD6BB7380E}" srcOrd="2" destOrd="0" parTransId="{F67306FB-710A-45A6-B042-DFBC7F85ED8B}" sibTransId="{C5F55407-A990-4BD9-ACC2-A8AC46E2A24D}"/>
    <dgm:cxn modelId="{C20901E5-D24F-4D3F-B0CB-EF4E80FCE1D3}" type="presOf" srcId="{E7B5F2E1-5B7A-4100-B3F3-ECF3D0B13948}" destId="{58B4F0B8-3EE6-48AB-8A0D-F422D1B7AE43}" srcOrd="0" destOrd="0" presId="urn:microsoft.com/office/officeart/2005/8/layout/list1"/>
    <dgm:cxn modelId="{0608D25E-F63C-46B2-B5D6-C48CEC790315}" type="presOf" srcId="{9DB93515-3E99-4C8F-AC3B-B46FCD1D02FD}" destId="{242CD0C9-3385-4135-BE65-F316B77CA27A}" srcOrd="0" destOrd="0" presId="urn:microsoft.com/office/officeart/2005/8/layout/list1"/>
    <dgm:cxn modelId="{9C9AFA14-EA05-4B29-897E-0869F4AB510A}" srcId="{A94339DB-3928-47C2-8BBF-781351DC4DF4}" destId="{9DB93515-3E99-4C8F-AC3B-B46FCD1D02FD}" srcOrd="1" destOrd="0" parTransId="{EFF08B26-8D36-4C2D-9623-EC1653E205AC}" sibTransId="{A121BB66-83B0-48F1-8544-1B00903CDB80}"/>
    <dgm:cxn modelId="{E353862A-6D84-4A3E-B225-3367143D8F5B}" type="presOf" srcId="{AE6DB8E2-3BF4-4850-BA28-20AF2AA44FD1}" destId="{B587082D-2084-4F59-A56B-3B3D78289820}" srcOrd="1" destOrd="0" presId="urn:microsoft.com/office/officeart/2005/8/layout/list1"/>
    <dgm:cxn modelId="{776E41E3-185C-4A05-A058-3ED43B2B38DA}" srcId="{A94339DB-3928-47C2-8BBF-781351DC4DF4}" destId="{E7B5F2E1-5B7A-4100-B3F3-ECF3D0B13948}" srcOrd="3" destOrd="0" parTransId="{EE55937C-C004-4847-929E-F48F3EE4B6A1}" sibTransId="{99BD6D7C-24F2-4A3E-A1B6-C20347148865}"/>
    <dgm:cxn modelId="{343AAE29-0E1D-4720-85C9-090759B4469C}" type="presOf" srcId="{99741F1D-55E0-4455-BFC0-C6DD6BB7380E}" destId="{896339DC-6AE1-499B-89DC-BEBDBEDB3443}" srcOrd="1" destOrd="0" presId="urn:microsoft.com/office/officeart/2005/8/layout/list1"/>
    <dgm:cxn modelId="{AC7F9EB6-3317-45A7-A391-F57371A2C42F}" type="presOf" srcId="{AE6DB8E2-3BF4-4850-BA28-20AF2AA44FD1}" destId="{03A838AB-6CED-4DBC-A022-19060F1DB07B}" srcOrd="0" destOrd="0" presId="urn:microsoft.com/office/officeart/2005/8/layout/list1"/>
    <dgm:cxn modelId="{AFDE7C93-881C-418F-8E5A-4AFE3AEAFD08}" type="presOf" srcId="{99741F1D-55E0-4455-BFC0-C6DD6BB7380E}" destId="{1D74EEC6-C9B9-45E2-9C3F-09811D2AE553}" srcOrd="0" destOrd="0" presId="urn:microsoft.com/office/officeart/2005/8/layout/list1"/>
    <dgm:cxn modelId="{82FD0AD2-E7B4-4EFD-A2F1-07EE29F6861B}" type="presOf" srcId="{E7B5F2E1-5B7A-4100-B3F3-ECF3D0B13948}" destId="{E2730D81-2362-4CBB-999B-E3E089EADD25}" srcOrd="1" destOrd="0" presId="urn:microsoft.com/office/officeart/2005/8/layout/list1"/>
    <dgm:cxn modelId="{9F18086D-222B-49C1-A29C-A0D8C1FBA01A}" type="presOf" srcId="{A94339DB-3928-47C2-8BBF-781351DC4DF4}" destId="{D3EA5B21-2A40-40A9-A515-068432E761F1}" srcOrd="0" destOrd="0" presId="urn:microsoft.com/office/officeart/2005/8/layout/list1"/>
    <dgm:cxn modelId="{3DE59C5D-2245-4EB4-A32C-DC750A52A825}" type="presOf" srcId="{9DB93515-3E99-4C8F-AC3B-B46FCD1D02FD}" destId="{0B8FA551-1C55-4F3A-A771-83E023CD1D17}" srcOrd="1" destOrd="0" presId="urn:microsoft.com/office/officeart/2005/8/layout/list1"/>
    <dgm:cxn modelId="{5C0F7F17-E745-4831-BADD-2EEE9EA4FF28}" srcId="{A94339DB-3928-47C2-8BBF-781351DC4DF4}" destId="{AE6DB8E2-3BF4-4850-BA28-20AF2AA44FD1}" srcOrd="0" destOrd="0" parTransId="{C9FE9E3B-CDE8-4C9F-A8A7-89BA90430279}" sibTransId="{35CB2620-EC64-45DB-A030-4867B2A5045A}"/>
    <dgm:cxn modelId="{70E7EF5A-D325-4BA3-BCBE-2B6B51BE74FD}" type="presParOf" srcId="{D3EA5B21-2A40-40A9-A515-068432E761F1}" destId="{118C8588-CEDC-4CFA-925A-D755EED8CCAE}" srcOrd="0" destOrd="0" presId="urn:microsoft.com/office/officeart/2005/8/layout/list1"/>
    <dgm:cxn modelId="{5041D6A7-25CF-464D-8343-E0E3A89C3B52}" type="presParOf" srcId="{118C8588-CEDC-4CFA-925A-D755EED8CCAE}" destId="{03A838AB-6CED-4DBC-A022-19060F1DB07B}" srcOrd="0" destOrd="0" presId="urn:microsoft.com/office/officeart/2005/8/layout/list1"/>
    <dgm:cxn modelId="{0DCBF7FD-49AB-4432-BCD3-743E948E277F}" type="presParOf" srcId="{118C8588-CEDC-4CFA-925A-D755EED8CCAE}" destId="{B587082D-2084-4F59-A56B-3B3D78289820}" srcOrd="1" destOrd="0" presId="urn:microsoft.com/office/officeart/2005/8/layout/list1"/>
    <dgm:cxn modelId="{A3DF39EE-DC20-4A5A-AB81-D777E5EC2EB4}" type="presParOf" srcId="{D3EA5B21-2A40-40A9-A515-068432E761F1}" destId="{1B9FD312-E703-4F58-8F3C-76E1C5FFB624}" srcOrd="1" destOrd="0" presId="urn:microsoft.com/office/officeart/2005/8/layout/list1"/>
    <dgm:cxn modelId="{56FC79E3-F341-45FF-81C0-6CBD20A51EB1}" type="presParOf" srcId="{D3EA5B21-2A40-40A9-A515-068432E761F1}" destId="{019CB69D-9277-4DE7-9FAA-83D9C0F39AF3}" srcOrd="2" destOrd="0" presId="urn:microsoft.com/office/officeart/2005/8/layout/list1"/>
    <dgm:cxn modelId="{CAFBA870-FA8C-4019-8F9F-4A98ACA6AD8A}" type="presParOf" srcId="{D3EA5B21-2A40-40A9-A515-068432E761F1}" destId="{EE1B6592-FF93-40A3-9349-18B2D4B680B5}" srcOrd="3" destOrd="0" presId="urn:microsoft.com/office/officeart/2005/8/layout/list1"/>
    <dgm:cxn modelId="{E1706E3C-3AD1-4962-804A-563354567EB0}" type="presParOf" srcId="{D3EA5B21-2A40-40A9-A515-068432E761F1}" destId="{75BEFB9A-0AA3-4093-B64E-C551A71FB33F}" srcOrd="4" destOrd="0" presId="urn:microsoft.com/office/officeart/2005/8/layout/list1"/>
    <dgm:cxn modelId="{FD7E6BB9-EF81-429D-BAD5-43176276BE33}" type="presParOf" srcId="{75BEFB9A-0AA3-4093-B64E-C551A71FB33F}" destId="{242CD0C9-3385-4135-BE65-F316B77CA27A}" srcOrd="0" destOrd="0" presId="urn:microsoft.com/office/officeart/2005/8/layout/list1"/>
    <dgm:cxn modelId="{30EB8B1D-A09A-40FE-8EBA-091FD7505A7B}" type="presParOf" srcId="{75BEFB9A-0AA3-4093-B64E-C551A71FB33F}" destId="{0B8FA551-1C55-4F3A-A771-83E023CD1D17}" srcOrd="1" destOrd="0" presId="urn:microsoft.com/office/officeart/2005/8/layout/list1"/>
    <dgm:cxn modelId="{73E2CCBA-5DA6-4EAA-A01C-9F37D19237D4}" type="presParOf" srcId="{D3EA5B21-2A40-40A9-A515-068432E761F1}" destId="{6E045288-B59E-48C5-9BD9-CB7CBA87E3A4}" srcOrd="5" destOrd="0" presId="urn:microsoft.com/office/officeart/2005/8/layout/list1"/>
    <dgm:cxn modelId="{8936A9C2-9246-4D9E-8467-78E3673D2850}" type="presParOf" srcId="{D3EA5B21-2A40-40A9-A515-068432E761F1}" destId="{18732FC2-22C0-43D6-920C-C3FC6A534B55}" srcOrd="6" destOrd="0" presId="urn:microsoft.com/office/officeart/2005/8/layout/list1"/>
    <dgm:cxn modelId="{79BBCD53-9E4F-43D3-9ED5-B9EDB36B9FE6}" type="presParOf" srcId="{D3EA5B21-2A40-40A9-A515-068432E761F1}" destId="{FF302F10-1DAE-4914-AC3B-D0BB10946EA5}" srcOrd="7" destOrd="0" presId="urn:microsoft.com/office/officeart/2005/8/layout/list1"/>
    <dgm:cxn modelId="{0ABC18B1-0032-497C-A74B-26B2E4E717F6}" type="presParOf" srcId="{D3EA5B21-2A40-40A9-A515-068432E761F1}" destId="{2ECABFB0-408C-4402-9407-0372F21E4FB4}" srcOrd="8" destOrd="0" presId="urn:microsoft.com/office/officeart/2005/8/layout/list1"/>
    <dgm:cxn modelId="{F63C1174-D2D4-467A-AB8F-965FEF4C4DDB}" type="presParOf" srcId="{2ECABFB0-408C-4402-9407-0372F21E4FB4}" destId="{1D74EEC6-C9B9-45E2-9C3F-09811D2AE553}" srcOrd="0" destOrd="0" presId="urn:microsoft.com/office/officeart/2005/8/layout/list1"/>
    <dgm:cxn modelId="{2CD19420-4C38-4131-AE30-60A9A9C9250E}" type="presParOf" srcId="{2ECABFB0-408C-4402-9407-0372F21E4FB4}" destId="{896339DC-6AE1-499B-89DC-BEBDBEDB3443}" srcOrd="1" destOrd="0" presId="urn:microsoft.com/office/officeart/2005/8/layout/list1"/>
    <dgm:cxn modelId="{7101FB94-7B23-4773-97EA-F3ABE21CCE27}" type="presParOf" srcId="{D3EA5B21-2A40-40A9-A515-068432E761F1}" destId="{24407983-9174-4A27-BC8A-73DF4CAC2FB0}" srcOrd="9" destOrd="0" presId="urn:microsoft.com/office/officeart/2005/8/layout/list1"/>
    <dgm:cxn modelId="{BD794466-C46F-4E15-9DB4-DDCB8CDC14C1}" type="presParOf" srcId="{D3EA5B21-2A40-40A9-A515-068432E761F1}" destId="{04077B5D-B892-49F6-B37E-62BD90A40F56}" srcOrd="10" destOrd="0" presId="urn:microsoft.com/office/officeart/2005/8/layout/list1"/>
    <dgm:cxn modelId="{B3CE6BFE-AEE9-4B8D-8619-B9B5B443E9D0}" type="presParOf" srcId="{D3EA5B21-2A40-40A9-A515-068432E761F1}" destId="{EC3DFF53-24ED-491A-A994-87C71881A4D4}" srcOrd="11" destOrd="0" presId="urn:microsoft.com/office/officeart/2005/8/layout/list1"/>
    <dgm:cxn modelId="{41A098E2-B941-40C9-A11D-63CB8AA48C7F}" type="presParOf" srcId="{D3EA5B21-2A40-40A9-A515-068432E761F1}" destId="{EC6E4EE1-227E-4DCE-A63D-60D00B46541A}" srcOrd="12" destOrd="0" presId="urn:microsoft.com/office/officeart/2005/8/layout/list1"/>
    <dgm:cxn modelId="{AC2C0272-9BCD-4ED2-AE30-7772F4B1739E}" type="presParOf" srcId="{EC6E4EE1-227E-4DCE-A63D-60D00B46541A}" destId="{58B4F0B8-3EE6-48AB-8A0D-F422D1B7AE43}" srcOrd="0" destOrd="0" presId="urn:microsoft.com/office/officeart/2005/8/layout/list1"/>
    <dgm:cxn modelId="{FA2F5626-FA1D-466A-A1FA-1922C6DD13C1}" type="presParOf" srcId="{EC6E4EE1-227E-4DCE-A63D-60D00B46541A}" destId="{E2730D81-2362-4CBB-999B-E3E089EADD25}" srcOrd="1" destOrd="0" presId="urn:microsoft.com/office/officeart/2005/8/layout/list1"/>
    <dgm:cxn modelId="{DBEE6E1F-9439-4D60-82A1-BF5711189028}" type="presParOf" srcId="{D3EA5B21-2A40-40A9-A515-068432E761F1}" destId="{D6618417-B307-442F-87AE-6B7DA32355D7}" srcOrd="13" destOrd="0" presId="urn:microsoft.com/office/officeart/2005/8/layout/list1"/>
    <dgm:cxn modelId="{B23D534D-876C-4127-A100-2B1F0416077A}" type="presParOf" srcId="{D3EA5B21-2A40-40A9-A515-068432E761F1}" destId="{B507EBCA-55A8-4BE1-9D57-DDDA42BCBE0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CB69D-9277-4DE7-9FAA-83D9C0F39AF3}">
      <dsp:nvSpPr>
        <dsp:cNvPr id="0" name=""/>
        <dsp:cNvSpPr/>
      </dsp:nvSpPr>
      <dsp:spPr>
        <a:xfrm>
          <a:off x="0" y="721747"/>
          <a:ext cx="6528048" cy="352800"/>
        </a:xfrm>
        <a:prstGeom prst="rect">
          <a:avLst/>
        </a:prstGeom>
        <a:solidFill>
          <a:srgbClr val="00B05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7082D-2084-4F59-A56B-3B3D78289820}">
      <dsp:nvSpPr>
        <dsp:cNvPr id="0" name=""/>
        <dsp:cNvSpPr/>
      </dsp:nvSpPr>
      <dsp:spPr>
        <a:xfrm>
          <a:off x="326402" y="82972"/>
          <a:ext cx="5110495" cy="843661"/>
        </a:xfrm>
        <a:prstGeom prst="roundRect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721" tIns="0" rIns="1727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bg2">
                  <a:lumMod val="75000"/>
                </a:schemeClr>
              </a:solidFill>
            </a:rPr>
            <a:t>Überernährung und </a:t>
          </a:r>
          <a:r>
            <a:rPr lang="de-DE" sz="2400" b="1" kern="1200" dirty="0" err="1" smtClean="0">
              <a:solidFill>
                <a:schemeClr val="bg2">
                  <a:lumMod val="75000"/>
                </a:schemeClr>
              </a:solidFill>
            </a:rPr>
            <a:t>bewegungsmangel</a:t>
          </a:r>
          <a:endParaRPr lang="bg-BG" sz="2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67586" y="124156"/>
        <a:ext cx="5028127" cy="761293"/>
      </dsp:txXfrm>
    </dsp:sp>
    <dsp:sp modelId="{18732FC2-22C0-43D6-920C-C3FC6A534B55}">
      <dsp:nvSpPr>
        <dsp:cNvPr id="0" name=""/>
        <dsp:cNvSpPr/>
      </dsp:nvSpPr>
      <dsp:spPr>
        <a:xfrm>
          <a:off x="0" y="1728192"/>
          <a:ext cx="6528048" cy="352800"/>
        </a:xfrm>
        <a:prstGeom prst="rect">
          <a:avLst/>
        </a:prstGeom>
        <a:solidFill>
          <a:srgbClr val="00B05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FA551-1C55-4F3A-A771-83E023CD1D17}">
      <dsp:nvSpPr>
        <dsp:cNvPr id="0" name=""/>
        <dsp:cNvSpPr/>
      </dsp:nvSpPr>
      <dsp:spPr>
        <a:xfrm>
          <a:off x="326402" y="1148394"/>
          <a:ext cx="5110495" cy="843661"/>
        </a:xfrm>
        <a:prstGeom prst="roundRect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721" tIns="0" rIns="1727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bg2">
                  <a:lumMod val="75000"/>
                </a:schemeClr>
              </a:solidFill>
            </a:rPr>
            <a:t>Genetik</a:t>
          </a:r>
          <a:endParaRPr lang="bg-BG" sz="2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67586" y="1189578"/>
        <a:ext cx="5028127" cy="761293"/>
      </dsp:txXfrm>
    </dsp:sp>
    <dsp:sp modelId="{04077B5D-B892-49F6-B37E-62BD90A40F56}">
      <dsp:nvSpPr>
        <dsp:cNvPr id="0" name=""/>
        <dsp:cNvSpPr/>
      </dsp:nvSpPr>
      <dsp:spPr>
        <a:xfrm>
          <a:off x="0" y="2880320"/>
          <a:ext cx="6528048" cy="352800"/>
        </a:xfrm>
        <a:prstGeom prst="rect">
          <a:avLst/>
        </a:prstGeom>
        <a:solidFill>
          <a:srgbClr val="00B05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339DC-6AE1-499B-89DC-BEBDBEDB3443}">
      <dsp:nvSpPr>
        <dsp:cNvPr id="0" name=""/>
        <dsp:cNvSpPr/>
      </dsp:nvSpPr>
      <dsp:spPr>
        <a:xfrm>
          <a:off x="326402" y="2213816"/>
          <a:ext cx="5110495" cy="843661"/>
        </a:xfrm>
        <a:prstGeom prst="roundRect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721" tIns="0" rIns="1727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bg2">
                  <a:lumMod val="75000"/>
                </a:schemeClr>
              </a:solidFill>
            </a:rPr>
            <a:t>Sozio-kulturelle Faktoren</a:t>
          </a:r>
        </a:p>
      </dsp:txBody>
      <dsp:txXfrm>
        <a:off x="367586" y="2255000"/>
        <a:ext cx="5028127" cy="761293"/>
      </dsp:txXfrm>
    </dsp:sp>
    <dsp:sp modelId="{B507EBCA-55A8-4BE1-9D57-DDDA42BCBE0C}">
      <dsp:nvSpPr>
        <dsp:cNvPr id="0" name=""/>
        <dsp:cNvSpPr/>
      </dsp:nvSpPr>
      <dsp:spPr>
        <a:xfrm>
          <a:off x="0" y="3916259"/>
          <a:ext cx="6528048" cy="352800"/>
        </a:xfrm>
        <a:prstGeom prst="rect">
          <a:avLst/>
        </a:prstGeom>
        <a:solidFill>
          <a:srgbClr val="00B05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30D81-2362-4CBB-999B-E3E089EADD25}">
      <dsp:nvSpPr>
        <dsp:cNvPr id="0" name=""/>
        <dsp:cNvSpPr/>
      </dsp:nvSpPr>
      <dsp:spPr>
        <a:xfrm>
          <a:off x="326402" y="3279237"/>
          <a:ext cx="5110495" cy="843661"/>
        </a:xfrm>
        <a:prstGeom prst="roundRect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721" tIns="0" rIns="1727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bg2">
                  <a:lumMod val="75000"/>
                </a:schemeClr>
              </a:solidFill>
            </a:rPr>
            <a:t>Adipositas infolge anderer Erkrankungen</a:t>
          </a:r>
        </a:p>
      </dsp:txBody>
      <dsp:txXfrm>
        <a:off x="367586" y="3320421"/>
        <a:ext cx="5028127" cy="761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2DEE6-270F-4842-9DCA-8AECFAD160AB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0118-EF3F-425A-A20C-F58AE271BCE3}" type="slidenum">
              <a:rPr lang="bg-BG" smtClean="0"/>
              <a:t>‹Nr.›</a:t>
            </a:fld>
            <a:endParaRPr lang="bg-BG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ipositas-gesellschaft.de/index.php?id=1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съдържание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7317"/>
            <a:ext cx="8784976" cy="5530683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en-GB" sz="4400" dirty="0" err="1" smtClean="0">
                <a:solidFill>
                  <a:schemeClr val="bg2">
                    <a:lumMod val="50000"/>
                  </a:schemeClr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Übergewicht</a:t>
            </a:r>
            <a:r>
              <a:rPr lang="en-GB" sz="4400" dirty="0" smtClean="0">
                <a:solidFill>
                  <a:schemeClr val="bg2">
                    <a:lumMod val="50000"/>
                  </a:schemeClr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/>
            </a:r>
            <a:br>
              <a:rPr lang="en-GB" sz="4400" dirty="0" smtClean="0">
                <a:solidFill>
                  <a:schemeClr val="bg2">
                    <a:lumMod val="50000"/>
                  </a:schemeClr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</a:br>
            <a:r>
              <a:rPr lang="en-GB" sz="4400" dirty="0" err="1" smtClean="0">
                <a:solidFill>
                  <a:schemeClr val="bg2">
                    <a:lumMod val="50000"/>
                  </a:schemeClr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eine</a:t>
            </a:r>
            <a:r>
              <a:rPr lang="en-GB" sz="4400" dirty="0" smtClean="0">
                <a:solidFill>
                  <a:schemeClr val="bg2">
                    <a:lumMod val="50000"/>
                  </a:schemeClr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 </a:t>
            </a:r>
            <a:r>
              <a:rPr lang="en-GB" sz="4400" dirty="0" err="1" smtClean="0">
                <a:solidFill>
                  <a:schemeClr val="bg2">
                    <a:lumMod val="50000"/>
                  </a:schemeClr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weltweite</a:t>
            </a:r>
            <a:r>
              <a:rPr lang="en-GB" sz="4400" dirty="0" smtClean="0">
                <a:solidFill>
                  <a:schemeClr val="bg2">
                    <a:lumMod val="50000"/>
                  </a:schemeClr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 </a:t>
            </a:r>
            <a:r>
              <a:rPr lang="en-GB" sz="4400" dirty="0" err="1" smtClean="0">
                <a:solidFill>
                  <a:schemeClr val="bg2">
                    <a:lumMod val="50000"/>
                  </a:schemeClr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Epidemie</a:t>
            </a:r>
            <a:r>
              <a:rPr lang="en-GB" sz="4400" dirty="0" smtClean="0">
                <a:solidFill>
                  <a:schemeClr val="bg2">
                    <a:lumMod val="50000"/>
                  </a:schemeClr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 </a:t>
            </a:r>
            <a:endParaRPr lang="bg-BG" sz="4400" dirty="0">
              <a:solidFill>
                <a:schemeClr val="bg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6" name="Подзаглавие 5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5184576" cy="576262"/>
          </a:xfrm>
        </p:spPr>
        <p:txBody>
          <a:bodyPr>
            <a:normAutofit fontScale="25000" lnSpcReduction="20000"/>
          </a:bodyPr>
          <a:lstStyle/>
          <a:p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7200" dirty="0">
                <a:solidFill>
                  <a:schemeClr val="bg2">
                    <a:lumMod val="50000"/>
                  </a:schemeClr>
                </a:solidFill>
              </a:rPr>
              <a:t>Ausgefertigt von </a:t>
            </a:r>
            <a:r>
              <a:rPr lang="de-DE" sz="7200" dirty="0" err="1">
                <a:solidFill>
                  <a:schemeClr val="bg2">
                    <a:lumMod val="50000"/>
                  </a:schemeClr>
                </a:solidFill>
              </a:rPr>
              <a:t>Virdzhinia</a:t>
            </a:r>
            <a:r>
              <a:rPr lang="de-DE" sz="7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7200" dirty="0" err="1">
                <a:solidFill>
                  <a:schemeClr val="bg2">
                    <a:lumMod val="50000"/>
                  </a:schemeClr>
                </a:solidFill>
              </a:rPr>
              <a:t>Mutafchieva</a:t>
            </a:r>
            <a:endParaRPr lang="bg-BG" sz="7200" dirty="0">
              <a:solidFill>
                <a:schemeClr val="bg2">
                  <a:lumMod val="50000"/>
                </a:schemeClr>
              </a:solidFill>
            </a:endParaRPr>
          </a:p>
          <a:p>
            <a:endParaRPr lang="bg-BG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1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009"/>
            <a:ext cx="8064896" cy="3435644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448955" cy="1195535"/>
          </a:xfrm>
        </p:spPr>
        <p:txBody>
          <a:bodyPr/>
          <a:lstStyle/>
          <a:p>
            <a:r>
              <a:rPr lang="en-GB" dirty="0" smtClean="0"/>
              <a:t>Was </a:t>
            </a:r>
            <a:r>
              <a:rPr lang="en-GB" dirty="0" err="1" smtClean="0"/>
              <a:t>kann</a:t>
            </a:r>
            <a:r>
              <a:rPr lang="en-GB" dirty="0" smtClean="0"/>
              <a:t> </a:t>
            </a:r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tun</a:t>
            </a:r>
            <a:r>
              <a:rPr lang="en-GB" dirty="0" smtClean="0"/>
              <a:t>?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>
          <a:xfrm>
            <a:off x="284074" y="2623265"/>
            <a:ext cx="3469242" cy="2288035"/>
          </a:xfrm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bg1"/>
                </a:solidFill>
              </a:rPr>
              <a:t>Psychotherapie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bg1"/>
                </a:solidFill>
              </a:rPr>
              <a:t>Medikamentöse Methoden</a:t>
            </a:r>
            <a:endParaRPr lang="bg-BG" dirty="0">
              <a:solidFill>
                <a:schemeClr val="bg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bg1"/>
                </a:solidFill>
              </a:rPr>
              <a:t>Chirurgische Therapie </a:t>
            </a:r>
            <a:endParaRPr lang="bg-BG" dirty="0">
              <a:solidFill>
                <a:schemeClr val="bg1"/>
              </a:solidFill>
            </a:endParaRPr>
          </a:p>
          <a:p>
            <a:endParaRPr lang="bg-BG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286416" y="2220086"/>
            <a:ext cx="401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dirty="0" err="1">
                <a:solidFill>
                  <a:schemeClr val="bg1"/>
                </a:solidFill>
              </a:rPr>
              <a:t>Umstellung</a:t>
            </a:r>
            <a:r>
              <a:rPr lang="en-GB" dirty="0">
                <a:solidFill>
                  <a:schemeClr val="bg1"/>
                </a:solidFill>
              </a:rPr>
              <a:t> der </a:t>
            </a:r>
            <a:r>
              <a:rPr lang="de-DE" dirty="0">
                <a:solidFill>
                  <a:schemeClr val="bg1"/>
                </a:solidFill>
              </a:rPr>
              <a:t>Ernährungs- und </a:t>
            </a:r>
            <a:r>
              <a:rPr lang="de-DE" dirty="0" smtClean="0">
                <a:solidFill>
                  <a:schemeClr val="bg1"/>
                </a:solidFill>
              </a:rPr>
              <a:t>Lebensgewohnheiten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lvl="0"/>
            <a:endParaRPr lang="bg-BG" dirty="0"/>
          </a:p>
        </p:txBody>
      </p:sp>
      <p:pic>
        <p:nvPicPr>
          <p:cNvPr id="5126" name="Picture 6" descr="C:\Users\Virginia\Documents\nemski proekt\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178">
            <a:off x="5067111" y="3683840"/>
            <a:ext cx="1963936" cy="24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irginia\Documents\nemski proekt\SH_Fast_Food_800x462.jpg.2726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3878705" cy="22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Virginia\Documents\nemski proekt\jEVXDu4A-istock-000004747976xsmall-s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775">
            <a:off x="6923732" y="4324907"/>
            <a:ext cx="1955899" cy="24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383" y="0"/>
            <a:ext cx="5633737" cy="1113254"/>
          </a:xfrm>
        </p:spPr>
        <p:txBody>
          <a:bodyPr/>
          <a:lstStyle/>
          <a:p>
            <a:r>
              <a:rPr lang="en-GB" dirty="0" err="1" smtClean="0"/>
              <a:t>Chirurgische</a:t>
            </a:r>
            <a:r>
              <a:rPr lang="en-GB" dirty="0" smtClean="0"/>
              <a:t> </a:t>
            </a:r>
            <a:r>
              <a:rPr lang="en-GB" dirty="0" err="1" smtClean="0"/>
              <a:t>Therapie</a:t>
            </a:r>
            <a:r>
              <a:rPr lang="en-GB" dirty="0" smtClean="0"/>
              <a:t>               </a:t>
            </a:r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half" idx="2"/>
          </p:nvPr>
        </p:nvSpPr>
        <p:spPr>
          <a:xfrm>
            <a:off x="755576" y="6053786"/>
            <a:ext cx="7488832" cy="521392"/>
          </a:xfrm>
        </p:spPr>
        <p:txBody>
          <a:bodyPr>
            <a:normAutofit/>
          </a:bodyPr>
          <a:lstStyle/>
          <a:p>
            <a:r>
              <a:rPr lang="en-GB" sz="2400" dirty="0" err="1"/>
              <a:t>Magenband</a:t>
            </a:r>
            <a:r>
              <a:rPr lang="en-GB" sz="2400" dirty="0"/>
              <a:t>                 </a:t>
            </a:r>
            <a:r>
              <a:rPr lang="en-GB" sz="2400" dirty="0" smtClean="0"/>
              <a:t>        </a:t>
            </a:r>
            <a:r>
              <a:rPr lang="en-GB" sz="2400" dirty="0" err="1"/>
              <a:t>Magen</a:t>
            </a:r>
            <a:r>
              <a:rPr lang="en-GB" sz="2400" dirty="0"/>
              <a:t> Bypass </a:t>
            </a:r>
            <a:endParaRPr lang="bg-BG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7" b="6177"/>
          <a:stretch>
            <a:fillRect/>
          </a:stretch>
        </p:blipFill>
        <p:spPr bwMode="auto">
          <a:xfrm>
            <a:off x="107504" y="1545305"/>
            <a:ext cx="4370135" cy="437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466230"/>
            <a:ext cx="4410744" cy="448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2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23080" cy="924475"/>
          </a:xfrm>
        </p:spPr>
        <p:txBody>
          <a:bodyPr/>
          <a:lstStyle/>
          <a:p>
            <a:r>
              <a:rPr lang="en-GB" dirty="0" err="1" smtClean="0">
                <a:solidFill>
                  <a:srgbClr val="005426"/>
                </a:solidFill>
              </a:rPr>
              <a:t>Danke</a:t>
            </a:r>
            <a:r>
              <a:rPr lang="en-GB" dirty="0" smtClean="0">
                <a:solidFill>
                  <a:srgbClr val="005426"/>
                </a:solidFill>
              </a:rPr>
              <a:t> f</a:t>
            </a:r>
            <a:r>
              <a:rPr lang="de-DE" dirty="0" err="1" smtClean="0">
                <a:solidFill>
                  <a:srgbClr val="005426"/>
                </a:solidFill>
              </a:rPr>
              <a:t>ür</a:t>
            </a:r>
            <a:r>
              <a:rPr lang="de-DE" dirty="0" smtClean="0">
                <a:solidFill>
                  <a:srgbClr val="005426"/>
                </a:solidFill>
              </a:rPr>
              <a:t> ihre Aufmerksamkeit!</a:t>
            </a:r>
            <a:endParaRPr lang="bg-BG" dirty="0">
              <a:solidFill>
                <a:srgbClr val="005426"/>
              </a:solidFill>
            </a:endParaRPr>
          </a:p>
        </p:txBody>
      </p:sp>
      <p:pic>
        <p:nvPicPr>
          <p:cNvPr id="12" name="Контейнер за съдържание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4882133" cy="5361220"/>
          </a:xfrm>
        </p:spPr>
      </p:pic>
      <p:sp>
        <p:nvSpPr>
          <p:cNvPr id="10" name="Контейнер за съдържание 9"/>
          <p:cNvSpPr>
            <a:spLocks noGrp="1"/>
          </p:cNvSpPr>
          <p:nvPr>
            <p:ph sz="half" idx="2"/>
          </p:nvPr>
        </p:nvSpPr>
        <p:spPr>
          <a:xfrm>
            <a:off x="11340752" y="1844824"/>
            <a:ext cx="3469242" cy="4051302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04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5113" cy="924475"/>
          </a:xfrm>
        </p:spPr>
        <p:txBody>
          <a:bodyPr/>
          <a:lstStyle/>
          <a:p>
            <a:r>
              <a:rPr lang="en-GB" dirty="0" err="1" smtClean="0"/>
              <a:t>Quellen</a:t>
            </a:r>
            <a:r>
              <a:rPr lang="en-GB" dirty="0" smtClean="0"/>
              <a:t>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491553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http://www.handelsblatt.com/technologie/das-technologie-update/healthcare/fettleibigkeit-adipositas-ist-eine-krankheit-des-gehirns/8870890.html</a:t>
            </a:r>
          </a:p>
          <a:p>
            <a:r>
              <a:rPr lang="en-GB" dirty="0"/>
              <a:t>http://www.netdoktor.at/krankheit/fettleibigkeit-fettsucht-adipositas-7454</a:t>
            </a:r>
          </a:p>
          <a:p>
            <a:r>
              <a:rPr lang="en-GB" dirty="0"/>
              <a:t>http://www.ifb-adipositas.de/behandlung/adipositas-bei-erwachsenen</a:t>
            </a:r>
          </a:p>
          <a:p>
            <a:r>
              <a:rPr lang="en-GB" dirty="0"/>
              <a:t>http://www.aerzte-index24.de/index.php/outs/Krankheitendetails/dat/4/det/Adipositas.html</a:t>
            </a:r>
          </a:p>
          <a:p>
            <a:r>
              <a:rPr lang="en-GB" dirty="0"/>
              <a:t>http://www.augsburger-allgemeine.de/wissenschaft/Krankhaftes-Uebergewicht-Adipositas-ist-eine-Krankheit-des-Gehirns-id27294502.html</a:t>
            </a:r>
          </a:p>
          <a:p>
            <a:r>
              <a:rPr lang="en-GB" dirty="0"/>
              <a:t>http://www.zentrum-der-gesundheit.de/adipositas.html </a:t>
            </a:r>
          </a:p>
          <a:p>
            <a:r>
              <a:rPr lang="en-GB" dirty="0"/>
              <a:t>http://www.ugb.de/gesund-abnehmen-ohne-diaet/ursachen-von-uebergewicht-adipositas/</a:t>
            </a:r>
          </a:p>
          <a:p>
            <a:r>
              <a:rPr lang="en-GB" dirty="0"/>
              <a:t>http://www.welt.de/gesundheit/article123537479/Jeder-dritte-Erwachsene-auf-der-Welt-ist-zu-dick.html </a:t>
            </a:r>
          </a:p>
          <a:p>
            <a:r>
              <a:rPr lang="en-GB" dirty="0"/>
              <a:t>http://de.wikipedia.org/wiki/Adipositas</a:t>
            </a:r>
          </a:p>
          <a:p>
            <a:r>
              <a:rPr lang="en-GB" dirty="0"/>
              <a:t>http://www.danielstrassmann.de/2013/05/ursachen-fur-ubergewicht-und-adipositas.html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www.adipositas-gesellschaft.de/index.php?id=18</a:t>
            </a:r>
            <a:endParaRPr lang="en-GB" dirty="0" smtClean="0"/>
          </a:p>
          <a:p>
            <a:r>
              <a:rPr lang="en-GB" dirty="0"/>
              <a:t>http://www.heilpraxisnet.de/krankheiten/adipositas.php</a:t>
            </a:r>
          </a:p>
          <a:p>
            <a:r>
              <a:rPr lang="en-GB" dirty="0"/>
              <a:t>http://magenband-op.info/risiken/magenband.html</a:t>
            </a:r>
          </a:p>
          <a:p>
            <a:endParaRPr lang="en-GB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537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125113" cy="924475"/>
          </a:xfrm>
        </p:spPr>
        <p:txBody>
          <a:bodyPr/>
          <a:lstStyle/>
          <a:p>
            <a:r>
              <a:rPr lang="de-DE" dirty="0" smtClean="0"/>
              <a:t>Was heißt „Adipositas“?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752528" cy="4781044"/>
          </a:xfrm>
        </p:spPr>
      </p:pic>
    </p:spTree>
    <p:extLst>
      <p:ext uri="{BB962C8B-B14F-4D97-AF65-F5344CB8AC3E}">
        <p14:creationId xmlns:p14="http://schemas.microsoft.com/office/powerpoint/2010/main" val="30915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нтейнер за картина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1124744"/>
            <a:ext cx="5137056" cy="5137056"/>
          </a:xfrm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043608" y="692696"/>
            <a:ext cx="3297953" cy="1113254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3300573" cy="4455897"/>
          </a:xfrm>
        </p:spPr>
        <p:txBody>
          <a:bodyPr>
            <a:noAutofit/>
          </a:bodyPr>
          <a:lstStyle/>
          <a:p>
            <a:r>
              <a:rPr lang="de-DE" sz="28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Fettleibigkeit, Übergewicht, Fettsucht, </a:t>
            </a:r>
            <a:r>
              <a:rPr lang="de-DE" sz="28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Obesitas</a:t>
            </a:r>
            <a:r>
              <a:rPr lang="de-DE" sz="28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und </a:t>
            </a:r>
            <a:r>
              <a:rPr lang="de-DE" sz="28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s.w</a:t>
            </a:r>
            <a:r>
              <a:rPr lang="de-DE" sz="28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br>
              <a:rPr lang="de-DE" sz="28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DE" sz="28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 nennen wir </a:t>
            </a:r>
            <a:r>
              <a:rPr lang="de-DE" sz="28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die </a:t>
            </a:r>
            <a:r>
              <a:rPr lang="de-DE" sz="28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übermäßige Ansammlung von Fettgewebe im Körper</a:t>
            </a:r>
            <a:endParaRPr lang="bg-BG" sz="28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9" y="116632"/>
            <a:ext cx="4248472" cy="168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2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20" y="764704"/>
            <a:ext cx="3867259" cy="4052888"/>
          </a:xfrm>
        </p:spPr>
      </p:pic>
      <p:sp>
        <p:nvSpPr>
          <p:cNvPr id="7" name="Правоъгълник 6"/>
          <p:cNvSpPr/>
          <p:nvPr/>
        </p:nvSpPr>
        <p:spPr>
          <a:xfrm>
            <a:off x="-540568" y="332656"/>
            <a:ext cx="75793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5400" b="1" cap="all" spc="0" dirty="0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Body </a:t>
            </a:r>
            <a:r>
              <a:rPr lang="de-DE" sz="5400" b="1" cap="all" spc="0" dirty="0" err="1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mass</a:t>
            </a:r>
            <a:r>
              <a:rPr lang="de-DE" sz="5400" b="1" cap="all" spc="0" dirty="0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de-DE" sz="5400" b="1" cap="all" spc="0" dirty="0" err="1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index</a:t>
            </a:r>
            <a:r>
              <a:rPr lang="de-DE" sz="5400" b="1" cap="all" spc="0" dirty="0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de-DE" sz="5400" b="1" cap="all" spc="0" dirty="0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de-DE" sz="5400" b="1" cap="all" spc="0" dirty="0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(BMI) </a:t>
            </a:r>
            <a:endParaRPr lang="bg-BG" sz="5400" b="1" cap="all" spc="0" dirty="0">
              <a:ln>
                <a:solidFill>
                  <a:srgbClr val="FFFF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97152"/>
            <a:ext cx="756084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2996952"/>
            <a:ext cx="7111307" cy="924475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Wie wird Adipositas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diagnostiziet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00" y="476672"/>
            <a:ext cx="3635896" cy="2726922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6048672" cy="1113254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rgbClr val="00542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Ein</a:t>
            </a:r>
            <a:r>
              <a:rPr lang="en-GB" sz="3600" dirty="0">
                <a:solidFill>
                  <a:srgbClr val="00542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>
                <a:solidFill>
                  <a:srgbClr val="00542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weltweites</a:t>
            </a:r>
            <a:r>
              <a:rPr lang="en-GB" sz="3600" dirty="0">
                <a:solidFill>
                  <a:srgbClr val="00542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smtClean="0">
                <a:solidFill>
                  <a:srgbClr val="00542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Problem?</a:t>
            </a:r>
            <a:endParaRPr lang="bg-BG" sz="3600" dirty="0">
              <a:solidFill>
                <a:srgbClr val="005426"/>
              </a:solidFill>
              <a:cs typeface="Aharoni" panose="02010803020104030203" pitchFamily="2" charset="-79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5652119" cy="3240360"/>
          </a:xfrm>
        </p:spPr>
        <p:txBody>
          <a:bodyPr>
            <a:normAutofit/>
          </a:bodyPr>
          <a:lstStyle/>
          <a:p>
            <a:r>
              <a:rPr lang="de-DE" dirty="0" smtClean="0"/>
              <a:t> </a:t>
            </a:r>
            <a:r>
              <a:rPr lang="de-DE" sz="1800" dirty="0"/>
              <a:t>weltweit 300 Millionen Menschen betroffen (lt. WHO) </a:t>
            </a:r>
          </a:p>
          <a:p>
            <a:r>
              <a:rPr lang="de-DE" sz="1800" dirty="0"/>
              <a:t> europaweit 10 – 20% der Männer und 15 -25% der </a:t>
            </a:r>
            <a:r>
              <a:rPr lang="de-DE" sz="1800" dirty="0" err="1"/>
              <a:t>Fraue</a:t>
            </a:r>
            <a:endParaRPr lang="de-DE" sz="1800" dirty="0"/>
          </a:p>
          <a:p>
            <a:r>
              <a:rPr lang="de-DE" sz="1800" dirty="0"/>
              <a:t>n adipös</a:t>
            </a:r>
          </a:p>
          <a:p>
            <a:r>
              <a:rPr lang="de-DE" sz="1800" dirty="0"/>
              <a:t> in den USA sind ca. 30% der Einwohner schwer adipös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34484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/>
          <a:lstStyle/>
          <a:p>
            <a:r>
              <a:rPr lang="de-DE" dirty="0"/>
              <a:t>Anteil der Adipösen (BMI 30 oder höher) </a:t>
            </a:r>
            <a:br>
              <a:rPr lang="de-DE" dirty="0"/>
            </a:br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84784"/>
            <a:ext cx="800416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1393"/>
            <a:ext cx="6125496" cy="3441750"/>
          </a:xfrm>
        </p:spPr>
      </p:pic>
      <p:graphicFrame>
        <p:nvGraphicFramePr>
          <p:cNvPr id="6" name="Диаграма 5"/>
          <p:cNvGraphicFramePr/>
          <p:nvPr>
            <p:extLst>
              <p:ext uri="{D42A27DB-BD31-4B8C-83A1-F6EECF244321}">
                <p14:modId xmlns:p14="http://schemas.microsoft.com/office/powerpoint/2010/main" val="2729074219"/>
              </p:ext>
            </p:extLst>
          </p:nvPr>
        </p:nvGraphicFramePr>
        <p:xfrm>
          <a:off x="3419872" y="2204864"/>
          <a:ext cx="6528048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C:\Users\Virginia\AppData\Local\Microsoft\Windows\Temporary Internet Files\Content.IE5\2UG6IRC8\MC90007136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730">
            <a:off x="5846777" y="319310"/>
            <a:ext cx="34361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878" y="116632"/>
            <a:ext cx="7125113" cy="924475"/>
          </a:xfrm>
        </p:spPr>
        <p:txBody>
          <a:bodyPr/>
          <a:lstStyle/>
          <a:p>
            <a:r>
              <a:rPr lang="en-GB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Ursachen</a:t>
            </a:r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krankhaftes </a:t>
            </a:r>
            <a:r>
              <a:rPr lang="en-GB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Übergewicht</a:t>
            </a:r>
            <a:endParaRPr lang="bg-BG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3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2" y="2060848"/>
            <a:ext cx="7892753" cy="43924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67" y="589129"/>
            <a:ext cx="928903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1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Risikofaktoren</a:t>
            </a:r>
            <a:r>
              <a:rPr lang="en-GB" b="1" dirty="0" smtClean="0">
                <a:solidFill>
                  <a:srgbClr val="FF0000"/>
                </a:solidFill>
              </a:rPr>
              <a:t>!!</a:t>
            </a:r>
            <a:r>
              <a:rPr lang="en-GB" dirty="0" smtClean="0"/>
              <a:t> 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908720"/>
            <a:ext cx="6461028" cy="567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3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theme1.xml><?xml version="1.0" encoding="utf-8"?>
<a:theme xmlns:a="http://schemas.openxmlformats.org/drawingml/2006/main" name="Summer">
  <a:themeElements>
    <a:clrScheme name="Съществени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Лято</Template>
  <TotalTime>0</TotalTime>
  <Words>160</Words>
  <Application>Microsoft Office PowerPoint</Application>
  <PresentationFormat>Bildschirmpräsentation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Summer</vt:lpstr>
      <vt:lpstr>Übergewicht eine weltweite Epidemie </vt:lpstr>
      <vt:lpstr>Was heißt „Adipositas“?</vt:lpstr>
      <vt:lpstr>PowerPoint-Präsentation</vt:lpstr>
      <vt:lpstr>Wie wird Adipositas  diagnostiziet?</vt:lpstr>
      <vt:lpstr>Ein weltweites Problem?</vt:lpstr>
      <vt:lpstr>Anteil der Adipösen (BMI 30 oder höher)  </vt:lpstr>
      <vt:lpstr>Ursachen für krankhaftes Übergewicht</vt:lpstr>
      <vt:lpstr>PowerPoint-Präsentation</vt:lpstr>
      <vt:lpstr>Risikofaktoren!! </vt:lpstr>
      <vt:lpstr>Was kann ich tun?</vt:lpstr>
      <vt:lpstr>Chirurgische Therapie               </vt:lpstr>
      <vt:lpstr>Danke für ihre Aufmerksamkeit!</vt:lpstr>
      <vt:lpstr>Quellen: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Adipositas Fettleibigkeit</dc:title>
  <dc:creator>Virginia</dc:creator>
  <cp:lastModifiedBy>Gerhard Wazel</cp:lastModifiedBy>
  <cp:revision>39</cp:revision>
  <dcterms:created xsi:type="dcterms:W3CDTF">2014-01-15T15:41:10Z</dcterms:created>
  <dcterms:modified xsi:type="dcterms:W3CDTF">2014-01-24T14:15:36Z</dcterms:modified>
</cp:coreProperties>
</file>