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777240" y="0"/>
            <a:ext cx="7543800" cy="3047996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761996" y="3200400"/>
            <a:ext cx="7543800" cy="1524003"/>
          </a:xfrm>
        </p:spPr>
        <p:txBody>
          <a:bodyPr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761996" y="4724403"/>
            <a:ext cx="6858000" cy="990596"/>
          </a:xfrm>
        </p:spPr>
        <p:txBody>
          <a:bodyPr anchor="t"/>
          <a:lstStyle>
            <a:lvl1pPr marL="0" indent="0">
              <a:spcBef>
                <a:spcPts val="70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BF178-C38A-4CE9-B857-66B582CF2D9A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56E28C-B42C-4D8C-B150-60337A60345B}" type="slidenum">
              <a:t>‹Nr.›</a:t>
            </a:fld>
            <a:endParaRPr lang="ru-RU"/>
          </a:p>
        </p:txBody>
      </p:sp>
      <p:sp>
        <p:nvSpPr>
          <p:cNvPr id="8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30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3" cy="388620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54D07E-4762-42F0-A0AE-998AEAD712C2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C0FBAF-E5D2-4A9B-9618-52A621667827}" type="slidenum"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61996" y="685800"/>
            <a:ext cx="1828800" cy="54102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90796" y="685800"/>
            <a:ext cx="5715000" cy="48767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279FD5-7FF8-4776-8725-42ECAFB57A1B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EA50-A6C9-4ACF-9428-6861B25E3CB5}" type="slidenum"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F9CA5-7B30-4CE6-B02B-41F0A2F5EA4D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AB77B-AAD2-4FE5-BB10-12EFEDD4E956}" type="slidenum"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777240" y="0"/>
            <a:ext cx="7543800" cy="3047996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61996" y="3276596"/>
            <a:ext cx="7543800" cy="1676396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996" y="4953003"/>
            <a:ext cx="6858000" cy="914400"/>
          </a:xfrm>
        </p:spPr>
        <p:txBody>
          <a:bodyPr anchor="t"/>
          <a:lstStyle>
            <a:lvl1pPr marL="0" indent="0">
              <a:spcBef>
                <a:spcPts val="700"/>
              </a:spcBef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8915E-E012-4314-9EA3-12AD56105B05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5001BB-0F10-4E1B-B436-881DC15421D7}" type="slidenum">
              <a:t>‹Nr.›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7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1996" y="609603"/>
            <a:ext cx="3657600" cy="376732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609603"/>
            <a:ext cx="3657600" cy="376732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D9566B-9E0D-41D7-9A80-3EA165A4E7CB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F8DAFD-063F-4B12-A6A5-15878BE3B977}" type="slidenum"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58952" y="609603"/>
            <a:ext cx="3657600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latin typeface="Impac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58952" y="1329263"/>
            <a:ext cx="3657600" cy="3047996"/>
          </a:xfrm>
        </p:spPr>
        <p:txBody>
          <a:bodyPr anchor="t"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152" y="609603"/>
            <a:ext cx="3657600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800">
                <a:latin typeface="Impac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152" y="1329263"/>
            <a:ext cx="3657600" cy="3047996"/>
          </a:xfrm>
        </p:spPr>
        <p:txBody>
          <a:bodyPr anchor="t"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851AF9-41BA-4BC1-B4F5-F1CD9BDD1BC3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1DB85B-DD81-4D46-87A2-1DA645DF8681}" type="slidenum">
              <a:t>‹Nr.›</a:t>
            </a:fld>
            <a:endParaRPr lang="ru-RU"/>
          </a:p>
        </p:txBody>
      </p:sp>
      <p:cxnSp>
        <p:nvCxnSpPr>
          <p:cNvPr id="10" name="Straight Connector 10"/>
          <p:cNvCxnSpPr/>
          <p:nvPr/>
        </p:nvCxnSpPr>
        <p:spPr>
          <a:xfrm>
            <a:off x="758952" y="1249363"/>
            <a:ext cx="3657600" cy="1591"/>
          </a:xfrm>
          <a:prstGeom prst="straightConnector1">
            <a:avLst/>
          </a:prstGeom>
          <a:noFill/>
          <a:ln w="15873">
            <a:solidFill>
              <a:srgbClr val="AD0101"/>
            </a:solidFill>
            <a:prstDash val="solid"/>
          </a:ln>
        </p:spPr>
      </p:cxnSp>
      <p:cxnSp>
        <p:nvCxnSpPr>
          <p:cNvPr id="11" name="Straight Connector 12"/>
          <p:cNvCxnSpPr/>
          <p:nvPr/>
        </p:nvCxnSpPr>
        <p:spPr>
          <a:xfrm>
            <a:off x="4645152" y="1249363"/>
            <a:ext cx="3657600" cy="1591"/>
          </a:xfrm>
          <a:prstGeom prst="straightConnector1">
            <a:avLst/>
          </a:prstGeom>
          <a:noFill/>
          <a:ln w="15873">
            <a:solidFill>
              <a:srgbClr val="AD0101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6666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66A33E-1E0C-4D3C-9703-4675D35C6E9C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8EF742-EA9F-453E-A68E-59C0FA7BCD47}" type="slidenum"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856250-EEF1-44C7-9703-19A0797E54BF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88D262-E968-4E91-84C5-735A2BBB12FE}" type="slidenum"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1996" y="4572000"/>
            <a:ext cx="6784848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710863" y="457200"/>
            <a:ext cx="459493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61996" y="457200"/>
            <a:ext cx="2673659" cy="4114800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4E6F00-B8E1-4AA6-A1C3-2C21E651DFE9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7A85A9-0F35-4F78-BC8E-2C8E48CDED01}" type="slidenum">
              <a:t>‹Nr.›</a:t>
            </a:fld>
            <a:endParaRPr lang="ru-RU"/>
          </a:p>
        </p:txBody>
      </p:sp>
      <p:cxnSp>
        <p:nvCxnSpPr>
          <p:cNvPr id="8" name="Straight Connector 9"/>
          <p:cNvCxnSpPr/>
          <p:nvPr/>
        </p:nvCxnSpPr>
        <p:spPr>
          <a:xfrm rot="5400013">
            <a:off x="1677187" y="2514604"/>
            <a:ext cx="3810003" cy="1591"/>
          </a:xfrm>
          <a:prstGeom prst="straightConnector1">
            <a:avLst/>
          </a:prstGeom>
          <a:noFill/>
          <a:ln w="15873">
            <a:solidFill>
              <a:srgbClr val="989898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5299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77240" y="457200"/>
            <a:ext cx="7543800" cy="2895603"/>
          </a:xfrm>
          <a:ln w="6345">
            <a:solidFill>
              <a:srgbClr val="303030"/>
            </a:solidFill>
            <a:prstDash val="solid"/>
          </a:ln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50392" y="3505196"/>
            <a:ext cx="7391396" cy="8048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83078-C7D8-48F9-A733-41E7A0989CD5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556559-078E-434D-AAB6-20A3C4394827}" type="slidenum"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61996" y="4572000"/>
            <a:ext cx="6781803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61996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48396" y="6208776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1" i="0" u="none" strike="noStrike" kern="1200" cap="none" spc="0" baseline="0">
                <a:solidFill>
                  <a:srgbClr val="454545"/>
                </a:solidFill>
                <a:uFillTx/>
                <a:latin typeface="Times New Roman"/>
              </a:defRPr>
            </a:lvl1pPr>
          </a:lstStyle>
          <a:p>
            <a:pPr lvl="0"/>
            <a:fld id="{54CCF897-8A44-40CC-AB0E-D558A99048C5}" type="datetime1">
              <a:rPr lang="ru-RU"/>
              <a:pPr lvl="0"/>
              <a:t>24.01.2014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761996" y="6208776"/>
            <a:ext cx="487387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1" i="0" u="none" strike="noStrike" kern="1200" cap="none" spc="0" baseline="0">
                <a:solidFill>
                  <a:srgbClr val="454545"/>
                </a:solidFill>
                <a:uFillTx/>
                <a:latin typeface="Times New Roman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619996" y="5687568"/>
            <a:ext cx="761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262626"/>
                </a:solidFill>
                <a:uFillTx/>
                <a:latin typeface="Impact"/>
              </a:defRPr>
            </a:lvl1pPr>
          </a:lstStyle>
          <a:p>
            <a:pPr lvl="0"/>
            <a:fld id="{D9C15D48-1815-4045-9F2E-629939459E5D}" type="slidenum">
              <a:t>‹Nr.›</a:t>
            </a:fld>
            <a:endParaRPr lang="ru-RU"/>
          </a:p>
        </p:txBody>
      </p:sp>
      <p:sp>
        <p:nvSpPr>
          <p:cNvPr id="7" name="Rectangle 7"/>
          <p:cNvSpPr/>
          <p:nvPr/>
        </p:nvSpPr>
        <p:spPr>
          <a:xfrm>
            <a:off x="777240" y="0"/>
            <a:ext cx="7543800" cy="381003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rgbClr val="AD010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262626"/>
          </a:solidFill>
          <a:uFillTx/>
          <a:latin typeface="Impact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303030"/>
          </a:solidFill>
          <a:uFillTx/>
          <a:latin typeface="Times New Roman"/>
        </a:defRPr>
      </a:lvl1pPr>
      <a:lvl2pPr marL="594360" marR="0" lvl="1" indent="-27432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303030"/>
          </a:solidFill>
          <a:uFillTx/>
          <a:latin typeface="Times New Roman"/>
        </a:defRPr>
      </a:lvl2pPr>
      <a:lvl3pPr marL="86868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03030"/>
          </a:solidFill>
          <a:uFillTx/>
          <a:latin typeface="Times New Roman"/>
        </a:defRPr>
      </a:lvl3pPr>
      <a:lvl4pPr marL="11430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303030"/>
          </a:solidFill>
          <a:uFillTx/>
          <a:latin typeface="Times New Roman"/>
        </a:defRPr>
      </a:lvl4pPr>
      <a:lvl5pPr marL="13716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D0101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303030"/>
          </a:solidFill>
          <a:uFillTx/>
          <a:latin typeface="Times New Roman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3568" y="2852936"/>
            <a:ext cx="7543800" cy="1524003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AKUTES NIEREN VERSAGEN (ANV)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von </a:t>
            </a:r>
            <a:r>
              <a:rPr lang="en-US" dirty="0" err="1">
                <a:solidFill>
                  <a:schemeClr val="tx1"/>
                </a:solidFill>
              </a:rPr>
              <a:t>Kalojan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Velitschkov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360" y="116631"/>
            <a:ext cx="6781803" cy="1152125"/>
          </a:xfrm>
        </p:spPr>
        <p:txBody>
          <a:bodyPr/>
          <a:lstStyle/>
          <a:p>
            <a:pPr lvl="0"/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ANV?</a:t>
            </a:r>
            <a:endParaRPr lang="ru-RU" dirty="0"/>
          </a:p>
        </p:txBody>
      </p:sp>
      <p:sp>
        <p:nvSpPr>
          <p:cNvPr id="3" name="TextBox 5"/>
          <p:cNvSpPr txBox="1"/>
          <p:nvPr/>
        </p:nvSpPr>
        <p:spPr>
          <a:xfrm>
            <a:off x="827586" y="2060847"/>
            <a:ext cx="396044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Ein</a:t>
            </a:r>
            <a:r>
              <a:rPr lang="en-US" sz="1800" b="0" i="0" u="sng" strike="noStrike" kern="1200" cap="none" spc="0" baseline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 </a:t>
            </a: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Verschlechterung</a:t>
            </a:r>
            <a:r>
              <a:rPr lang="en-US" sz="1800" b="0" i="0" u="sng" strike="noStrike" kern="1200" cap="none" spc="0" baseline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 der </a:t>
            </a: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Nierenfunktion</a:t>
            </a:r>
            <a:endParaRPr lang="ru-RU" sz="1800" b="0" i="0" u="sng" strike="noStrike" kern="1200" cap="none" spc="0" baseline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Times New Roman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27586" y="2618759"/>
            <a:ext cx="367240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Prerenal</a:t>
            </a:r>
            <a:r>
              <a:rPr lang="en-US" sz="1800" b="0" i="0" u="sng" strike="noStrike" kern="1200" cap="none" spc="0" baseline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, renal und </a:t>
            </a: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postrenal</a:t>
            </a:r>
            <a:endParaRPr lang="ru-RU" sz="1800" b="0" i="0" u="sng" strike="noStrike" kern="1200" cap="none" spc="0" baseline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Times New Roman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827586" y="3171971"/>
            <a:ext cx="352839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Times New Roman"/>
              </a:rPr>
              <a:t>Folgen</a:t>
            </a:r>
            <a:endParaRPr lang="ru-RU" sz="1800" b="0" i="0" u="sng" strike="noStrike" kern="1200" cap="none" spc="0" baseline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1" y="3356638"/>
            <a:ext cx="4243538" cy="286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87622" y="548676"/>
            <a:ext cx="6781803" cy="1600200"/>
          </a:xfrm>
        </p:spPr>
        <p:txBody>
          <a:bodyPr/>
          <a:lstStyle/>
          <a:p>
            <a:pPr lvl="0"/>
            <a:r>
              <a:rPr lang="en-US" dirty="0"/>
              <a:t>Definition und </a:t>
            </a:r>
            <a:r>
              <a:rPr lang="en-US" dirty="0" err="1"/>
              <a:t>Stadieneinteilung</a:t>
            </a:r>
            <a:endParaRPr lang="ru-RU" dirty="0"/>
          </a:p>
        </p:txBody>
      </p:sp>
      <p:sp>
        <p:nvSpPr>
          <p:cNvPr id="3" name="TextBox 3"/>
          <p:cNvSpPr txBox="1"/>
          <p:nvPr/>
        </p:nvSpPr>
        <p:spPr>
          <a:xfrm>
            <a:off x="1115616" y="3429000"/>
            <a:ext cx="6984772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i="0" u="sng" strike="noStrike" kern="1200" cap="none" spc="0" baseline="0" dirty="0">
                <a:solidFill>
                  <a:srgbClr val="C00000"/>
                </a:solidFill>
                <a:uFillTx/>
                <a:latin typeface="Times New Roman"/>
              </a:rPr>
              <a:t>Das Spektrum des akuten Nierenversagens reicht von einer minimalen Erhöhung des Serum-Kreatinins bis zum vollständigen Verlust der Nierenfunktion.</a:t>
            </a:r>
            <a:endParaRPr lang="ru-RU" sz="2400" i="0" u="sng" strike="noStrike" kern="1200" cap="none" spc="0" baseline="0" dirty="0">
              <a:solidFill>
                <a:srgbClr val="C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84030" y="-459431"/>
            <a:ext cx="6781803" cy="1600200"/>
          </a:xfrm>
        </p:spPr>
        <p:txBody>
          <a:bodyPr/>
          <a:lstStyle/>
          <a:p>
            <a:pPr lvl="0"/>
            <a:r>
              <a:rPr lang="en-US" sz="4900" dirty="0" err="1"/>
              <a:t>Einteilung</a:t>
            </a:r>
            <a:r>
              <a:rPr lang="en-US" sz="4900" dirty="0"/>
              <a:t> </a:t>
            </a:r>
            <a:r>
              <a:rPr lang="en-US" sz="4900" dirty="0" err="1"/>
              <a:t>nach</a:t>
            </a:r>
            <a:r>
              <a:rPr lang="en-US" sz="4900" dirty="0"/>
              <a:t> </a:t>
            </a:r>
            <a:r>
              <a:rPr lang="en-US" sz="4900" dirty="0" err="1"/>
              <a:t>Ätiologie</a:t>
            </a:r>
            <a:endParaRPr lang="ru-RU" sz="4900" dirty="0"/>
          </a:p>
        </p:txBody>
      </p:sp>
      <p:sp>
        <p:nvSpPr>
          <p:cNvPr id="3" name="TextBox 3"/>
          <p:cNvSpPr txBox="1"/>
          <p:nvPr/>
        </p:nvSpPr>
        <p:spPr>
          <a:xfrm>
            <a:off x="1135767" y="1484783"/>
            <a:ext cx="313234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uFillTx/>
                <a:latin typeface="Times New Roman"/>
              </a:rPr>
              <a:t>Prärenales</a:t>
            </a:r>
            <a:r>
              <a:rPr lang="en-US" sz="1800" b="0" i="0" u="sng" strike="noStrike" kern="1200" cap="none" spc="0" baseline="0" dirty="0">
                <a:solidFill>
                  <a:srgbClr val="C00000"/>
                </a:solidFill>
                <a:uFillTx/>
                <a:latin typeface="Times New Roman"/>
              </a:rPr>
              <a:t> ANV</a:t>
            </a:r>
            <a:endParaRPr lang="ru-RU" sz="1800" b="0" i="0" u="sng" strike="noStrike" kern="1200" cap="none" spc="0" baseline="0" dirty="0">
              <a:solidFill>
                <a:srgbClr val="C00000"/>
              </a:solidFill>
              <a:uFillTx/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5767" y="2996946"/>
            <a:ext cx="289914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uFillTx/>
                <a:latin typeface="Times New Roman"/>
              </a:rPr>
              <a:t>Intrarenales</a:t>
            </a:r>
            <a:r>
              <a:rPr lang="en-US" sz="1800" b="0" i="0" u="sng" strike="noStrike" kern="1200" cap="none" spc="0" baseline="0" dirty="0">
                <a:solidFill>
                  <a:srgbClr val="C00000"/>
                </a:solidFill>
                <a:uFillTx/>
                <a:latin typeface="Times New Roman"/>
              </a:rPr>
              <a:t> ANV</a:t>
            </a:r>
            <a:endParaRPr lang="ru-RU" sz="1800" b="0" i="0" u="sng" strike="noStrike" kern="1200" cap="none" spc="0" baseline="0" dirty="0">
              <a:solidFill>
                <a:srgbClr val="C00000"/>
              </a:solidFill>
              <a:uFillTx/>
              <a:latin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589" y="4531699"/>
            <a:ext cx="5904655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sng" strike="noStrike" kern="1200" cap="none" spc="0" baseline="0" dirty="0" err="1">
                <a:solidFill>
                  <a:srgbClr val="C00000"/>
                </a:solidFill>
                <a:uFillTx/>
                <a:latin typeface="Times New Roman"/>
              </a:rPr>
              <a:t>Postrenales</a:t>
            </a:r>
            <a:r>
              <a:rPr lang="en-US" sz="1800" b="0" i="0" u="sng" strike="noStrike" kern="1200" cap="none" spc="0" baseline="0" dirty="0">
                <a:solidFill>
                  <a:srgbClr val="C00000"/>
                </a:solidFill>
                <a:uFillTx/>
                <a:latin typeface="Times New Roman"/>
              </a:rPr>
              <a:t> ANV</a:t>
            </a:r>
            <a:endParaRPr lang="ru-RU" sz="1800" b="0" i="0" u="sng" strike="noStrike" kern="1200" cap="none" spc="0" baseline="0" dirty="0">
              <a:solidFill>
                <a:srgbClr val="C00000"/>
              </a:solidFill>
              <a:uFillTx/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9866" y="1896786"/>
            <a:ext cx="271004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Volumenmangel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zirkulatorisches ANV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toxisch bedingtes ANV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069866" y="3366281"/>
            <a:ext cx="415020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Akute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tubulointerstitielle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Nephritis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Akute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Tubulusnekrose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Mikrovaskuläre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Ursache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115613" y="4955490"/>
            <a:ext cx="7756718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beidseitige Obstruktion der Harnleiter im Rahmen von Abflussstörungen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Verlegung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der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Harnblase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Einengung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der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Harnröhre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12" y="1334250"/>
            <a:ext cx="4466768" cy="1847364"/>
          </a:xfrm>
          <a:prstGeom prst="rect">
            <a:avLst/>
          </a:prstGeom>
          <a:ln w="63500" cmpd="dbl">
            <a:solidFill>
              <a:srgbClr val="C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6000" y="-243408"/>
            <a:ext cx="5544618" cy="1512166"/>
          </a:xfrm>
        </p:spPr>
        <p:txBody>
          <a:bodyPr/>
          <a:lstStyle/>
          <a:p>
            <a:pPr lvl="0"/>
            <a:r>
              <a:rPr lang="en-US" i="1" u="sng" dirty="0" err="1"/>
              <a:t>Epidemiologie</a:t>
            </a:r>
            <a:endParaRPr lang="ru-RU" i="1" u="sng" dirty="0"/>
          </a:p>
        </p:txBody>
      </p:sp>
      <p:sp>
        <p:nvSpPr>
          <p:cNvPr id="3" name="Rectangle 2"/>
          <p:cNvSpPr/>
          <p:nvPr/>
        </p:nvSpPr>
        <p:spPr>
          <a:xfrm>
            <a:off x="1331640" y="2204864"/>
            <a:ext cx="6552728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de-DE" sz="2000" b="1" i="1" dirty="0" smtClean="0">
                <a:latin typeface="+mj-lt"/>
              </a:rPr>
              <a:t>Zur Epidemiologie des akuten und akut-auf-chronischen Nierenversagens existieren nur wenige Studien. In einer populationsbasierten Untersuchung in Schottland betrug die Inzidenz des akuten Nierenversagens 1811 Fälle pro Million Einwohner, die Inzidenz des akut-auf-chronischen Nierenversagens 336 Fälle pro Million Einwohner. Patienten mit akutem Nierenversagen waren im Median 76 Jahre alt, Patienten mit akut-auf-chronischem Nierenversagen 80,5 Jahre</a:t>
            </a:r>
            <a:r>
              <a:rPr lang="de-DE" b="1" i="1" dirty="0" smtClean="0">
                <a:latin typeface="+mj-lt"/>
              </a:rPr>
              <a:t>.</a:t>
            </a:r>
            <a:endParaRPr lang="ru-RU" b="1" i="1" dirty="0"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9595" y="404664"/>
            <a:ext cx="7272808" cy="1512173"/>
          </a:xfrm>
        </p:spPr>
        <p:txBody>
          <a:bodyPr/>
          <a:lstStyle/>
          <a:p>
            <a:pPr lvl="0"/>
            <a:r>
              <a:rPr lang="en-US" sz="4900" dirty="0" err="1"/>
              <a:t>Pathophysiologie</a:t>
            </a:r>
            <a:r>
              <a:rPr lang="en-US" sz="4900" dirty="0"/>
              <a:t> und </a:t>
            </a:r>
            <a:r>
              <a:rPr lang="en-US" sz="4900" dirty="0" smtClean="0"/>
              <a:t>-</a:t>
            </a:r>
            <a:r>
              <a:rPr lang="en-US" sz="4900" dirty="0" err="1" smtClean="0"/>
              <a:t>genese</a:t>
            </a:r>
            <a:endParaRPr lang="ru-RU" sz="4900" dirty="0"/>
          </a:p>
        </p:txBody>
      </p:sp>
      <p:sp>
        <p:nvSpPr>
          <p:cNvPr id="3" name="TextBox 4"/>
          <p:cNvSpPr txBox="1"/>
          <p:nvPr/>
        </p:nvSpPr>
        <p:spPr>
          <a:xfrm>
            <a:off x="899595" y="2204865"/>
            <a:ext cx="4896547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sng" strike="noStrike" kern="1200" cap="none" spc="0" baseline="0" dirty="0">
                <a:solidFill>
                  <a:srgbClr val="C00000"/>
                </a:solidFill>
                <a:uFillTx/>
                <a:latin typeface="Times New Roman"/>
              </a:rPr>
              <a:t>URSACHEN</a:t>
            </a:r>
            <a:endParaRPr lang="ru-RU" sz="1800" b="0" i="0" u="sng" strike="noStrike" kern="1200" cap="none" spc="0" baseline="0" dirty="0">
              <a:solidFill>
                <a:srgbClr val="C00000"/>
              </a:solidFill>
              <a:uFillTx/>
              <a:latin typeface="Times New Roman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899595" y="2780928"/>
            <a:ext cx="4320475" cy="1754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exogene oder endogene Gefäßverengung (Vasokonstriktion)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Sauerstoffmangel im engeren Sinne (Hypoxie, Ischämie)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Stoffe, die auf die Niere giftig wirken (Nephrotoxine)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7" y="4149081"/>
            <a:ext cx="2594978" cy="1946234"/>
          </a:xfrm>
          <a:prstGeom prst="rect">
            <a:avLst/>
          </a:prstGeom>
        </p:spPr>
      </p:pic>
      <p:sp>
        <p:nvSpPr>
          <p:cNvPr id="2" name="Rectangle 3"/>
          <p:cNvSpPr/>
          <p:nvPr/>
        </p:nvSpPr>
        <p:spPr>
          <a:xfrm rot="277701">
            <a:off x="1131443" y="514893"/>
            <a:ext cx="6545576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all" spc="0" baseline="0" dirty="0" err="1">
                <a:solidFill>
                  <a:srgbClr val="AD0101"/>
                </a:solidFill>
                <a:effectLst>
                  <a:outerShdw dist="12701" dir="5400000">
                    <a:srgbClr val="C70000"/>
                  </a:outerShdw>
                </a:effectLst>
                <a:uFillTx/>
                <a:latin typeface="Times New Roman"/>
              </a:rPr>
              <a:t>RISIKOFaktoren</a:t>
            </a:r>
            <a:endParaRPr lang="en-US" sz="5400" b="1" i="0" u="none" strike="noStrike" kern="1200" cap="all" spc="0" baseline="0" dirty="0">
              <a:solidFill>
                <a:srgbClr val="AD0101"/>
              </a:solidFill>
              <a:effectLst>
                <a:outerShdw dist="12701" dir="5400000">
                  <a:srgbClr val="C70000"/>
                </a:outerShdw>
              </a:effectLst>
              <a:uFillTx/>
              <a:latin typeface="Times New Roman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827584" y="1700808"/>
            <a:ext cx="8136904" cy="2246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chronische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Risikofaktoren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: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jahrelange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arterielle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Hypertonie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Diabetes mellitus,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Herz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- und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Nierenerkrankungen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höheres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Lebensalter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Schmerzmittelmissbrauch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(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besonders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Nichtopioid-Analgetika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akute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Risikofaktoren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: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Volumenmangel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ausgeprägte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Hypotension (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Blutdruckabfall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),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Infektion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Hämolyse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(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Freiwerden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von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Hämoglobin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siehe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oben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),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Rhabdomyolyse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(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Muskelzerfall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),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akute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Pankreatitis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intravasale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Gerinnung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,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Therapie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mit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nephrotoxischen</a:t>
            </a:r>
            <a:r>
              <a:rPr lang="en-US" sz="2000" b="1" i="0" u="sng" strike="noStrike" kern="1200" cap="none" spc="0" baseline="0" dirty="0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lang="en-US" sz="2000" b="1" i="0" u="sng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</a:rPr>
              <a:t>Pharmaka</a:t>
            </a:r>
            <a:endParaRPr lang="ru-RU" sz="2000" b="1" i="0" u="sng" strike="noStrike" kern="1200" cap="none" spc="0" baseline="0" dirty="0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6781803" cy="1600200"/>
          </a:xfrm>
        </p:spPr>
        <p:txBody>
          <a:bodyPr/>
          <a:lstStyle/>
          <a:p>
            <a:r>
              <a:rPr lang="en-US" dirty="0" err="1" smtClean="0"/>
              <a:t>Therapie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187624" y="1556792"/>
            <a:ext cx="2327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Vorbeugende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Therapie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040" y="1972443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Nierendurchblutung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244849" y="2348880"/>
            <a:ext cx="2521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Kreislaufstabilisierung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215830" y="2711819"/>
            <a:ext cx="132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Diuretika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235040" y="3212976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solidFill>
                  <a:srgbClr val="C00000"/>
                </a:solidFill>
              </a:rPr>
              <a:t>Behandlung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9921" y="3624794"/>
            <a:ext cx="2621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Hämofiltration</a:t>
            </a:r>
            <a:r>
              <a:rPr lang="en-US" dirty="0" smtClean="0"/>
              <a:t>, </a:t>
            </a:r>
            <a:r>
              <a:rPr lang="en-US" dirty="0" err="1" smtClean="0"/>
              <a:t>Dialyse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75" y="705290"/>
            <a:ext cx="4130799" cy="5456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88" y="705289"/>
            <a:ext cx="2534307" cy="2534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04090"/>
            <a:ext cx="3467266" cy="19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3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242</Words>
  <Application>Microsoft Office PowerPoint</Application>
  <PresentationFormat>Bildschirmpräsentation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NewsPrint</vt:lpstr>
      <vt:lpstr>AKUTES NIEREN VERSAGEN (ANV)</vt:lpstr>
      <vt:lpstr>Was ist ANV?</vt:lpstr>
      <vt:lpstr>Definition und Stadieneinteilung</vt:lpstr>
      <vt:lpstr>Einteilung nach Ätiologie</vt:lpstr>
      <vt:lpstr>Epidemiologie</vt:lpstr>
      <vt:lpstr>Pathophysiologie und -genese</vt:lpstr>
      <vt:lpstr>PowerPoint-Präsentation</vt:lpstr>
      <vt:lpstr>Therapie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AKUTES NIEREN VERSAGEN</dc:title>
  <dc:creator>MX</dc:creator>
  <cp:lastModifiedBy>Gerhard Wazel</cp:lastModifiedBy>
  <cp:revision>12</cp:revision>
  <dcterms:created xsi:type="dcterms:W3CDTF">2014-01-20T07:21:03Z</dcterms:created>
  <dcterms:modified xsi:type="dcterms:W3CDTF">2014-01-24T15:18:15Z</dcterms:modified>
</cp:coreProperties>
</file>