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69" r:id="rId5"/>
    <p:sldId id="262" r:id="rId6"/>
    <p:sldId id="263" r:id="rId7"/>
    <p:sldId id="260" r:id="rId8"/>
    <p:sldId id="261" r:id="rId9"/>
    <p:sldId id="265" r:id="rId10"/>
    <p:sldId id="266" r:id="rId11"/>
    <p:sldId id="258" r:id="rId12"/>
    <p:sldId id="259" r:id="rId13"/>
    <p:sldId id="268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660066"/>
    <a:srgbClr val="003300"/>
    <a:srgbClr val="A50021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1562" autoAdjust="0"/>
  </p:normalViewPr>
  <p:slideViewPr>
    <p:cSldViewPr>
      <p:cViewPr varScale="1">
        <p:scale>
          <a:sx n="103" d="100"/>
          <a:sy n="103" d="100"/>
        </p:scale>
        <p:origin x="-18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3BAF9-F2C4-4736-862A-E265E7BFF6E9}" type="datetimeFigureOut">
              <a:rPr lang="bg-BG" smtClean="0"/>
              <a:t>24.1.2014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E4AB9-F0F3-4B14-A033-26F66100F7AB}" type="slidenum">
              <a:rPr lang="bg-BG" smtClean="0"/>
              <a:t>‹Nr.›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468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4AB9-F0F3-4B14-A033-26F66100F7AB}" type="slidenum">
              <a:rPr lang="bg-BG" smtClean="0"/>
              <a:t>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7670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E4AB9-F0F3-4B14-A033-26F66100F7AB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630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22439-EC3B-4587-BBCC-E7A1FFF122BF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844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7FADAB-82EA-4114-BBDA-413030EE9233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17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4AD9A-5F51-4313-A916-17899BDAAF40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67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09BF4-41B0-4F56-8E5B-53E7CB76954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995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74BDA-FF4B-4E16-9B28-276E55BB6036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19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694266-1B05-45E8-B639-12975C6E2730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37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14E9E-3162-4A34-827A-8CE4E4E4DF39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88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CAD9F-CC7C-4D33-81BF-EE1160A5D5B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45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E061E-E74C-4426-8B0A-6A3EF02041B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17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D9B16E-E8D4-4FD2-9E1C-47C588CE0A74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048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B9426-8BB7-4317-B2F8-AC06E85FA24F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12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843F50-DE98-400A-BEA0-B9CCEC0AE26C}" type="slidenum">
              <a:rPr lang="es-ES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07077" y="3898160"/>
            <a:ext cx="5112692" cy="1080492"/>
          </a:xfrm>
        </p:spPr>
        <p:txBody>
          <a:bodyPr anchor="ctr"/>
          <a:lstStyle/>
          <a:p>
            <a:r>
              <a:rPr lang="es-UY" sz="3600" b="1" dirty="0" err="1" smtClean="0">
                <a:solidFill>
                  <a:schemeClr val="bg1"/>
                </a:solidFill>
              </a:rPr>
              <a:t>Alkoholkonsum</a:t>
            </a:r>
            <a:r>
              <a:rPr lang="es-UY" sz="3600" b="1" dirty="0" smtClean="0">
                <a:solidFill>
                  <a:schemeClr val="bg1"/>
                </a:solidFill>
              </a:rPr>
              <a:t> </a:t>
            </a:r>
            <a:r>
              <a:rPr lang="es-UY" sz="3600" b="1" dirty="0" err="1" smtClean="0">
                <a:solidFill>
                  <a:schemeClr val="bg1"/>
                </a:solidFill>
              </a:rPr>
              <a:t>und</a:t>
            </a:r>
            <a:r>
              <a:rPr lang="es-UY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Alkoholabhängigkeit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215" name="Rectangle 167"/>
          <p:cNvSpPr>
            <a:spLocks noChangeArrowheads="1"/>
          </p:cNvSpPr>
          <p:nvPr/>
        </p:nvSpPr>
        <p:spPr bwMode="auto">
          <a:xfrm>
            <a:off x="323529" y="5301208"/>
            <a:ext cx="453650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2000" b="1" dirty="0" err="1" smtClean="0">
                <a:solidFill>
                  <a:schemeClr val="bg1"/>
                </a:solidFill>
              </a:rPr>
              <a:t>Dimitar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Ivanov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 err="1" smtClean="0">
                <a:solidFill>
                  <a:schemeClr val="bg1"/>
                </a:solidFill>
              </a:rPr>
              <a:t>Gruppe</a:t>
            </a:r>
            <a:r>
              <a:rPr lang="en-US" sz="2000" b="1" dirty="0" smtClean="0">
                <a:solidFill>
                  <a:schemeClr val="bg1"/>
                </a:solidFill>
              </a:rPr>
              <a:t> 6, Nr: 11012009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" y="4761391"/>
            <a:ext cx="9144711" cy="2096609"/>
          </a:xfrm>
          <a:prstGeom prst="rect">
            <a:avLst/>
          </a:prstGeom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Alkoholabhängigkeit</a:t>
            </a:r>
            <a:endParaRPr lang="bg-B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89190"/>
            <a:ext cx="8229600" cy="4320505"/>
          </a:xfrm>
        </p:spPr>
        <p:txBody>
          <a:bodyPr/>
          <a:lstStyle/>
          <a:p>
            <a:r>
              <a:rPr lang="en-US" sz="2000" dirty="0"/>
              <a:t>Ü</a:t>
            </a:r>
            <a:r>
              <a:rPr lang="de-DE" sz="2000" dirty="0" smtClean="0"/>
              <a:t>bermäßiger </a:t>
            </a:r>
            <a:r>
              <a:rPr lang="de-DE" sz="2000" dirty="0"/>
              <a:t>Drang nach Alkoholkonsum</a:t>
            </a:r>
          </a:p>
          <a:p>
            <a:r>
              <a:rPr lang="de-DE" sz="2000" dirty="0"/>
              <a:t>Entwicklung einer Toleranz mit ansteigenden Alkoholdosen</a:t>
            </a:r>
          </a:p>
          <a:p>
            <a:r>
              <a:rPr lang="de-DE" sz="2000" u="sng" dirty="0"/>
              <a:t>Unfähigkeit, den Alkoholkonsum zu kontrollieren</a:t>
            </a:r>
          </a:p>
          <a:p>
            <a:r>
              <a:rPr lang="de-DE" sz="2000" dirty="0"/>
              <a:t>Auftreten von Entzugssymptomen</a:t>
            </a:r>
          </a:p>
          <a:p>
            <a:r>
              <a:rPr lang="de-DE" sz="2000" dirty="0"/>
              <a:t>Vernachlässigung von kulturellen, sozialen, persönlichen und beruflichen Interessen aufgrund des Alkoholkonsums</a:t>
            </a:r>
          </a:p>
          <a:p>
            <a:r>
              <a:rPr lang="de-DE" sz="2000" dirty="0"/>
              <a:t>hoher Zeitaufwand für Beschaffung und Konsum von Alkohol</a:t>
            </a:r>
          </a:p>
          <a:p>
            <a:r>
              <a:rPr lang="de-DE" sz="2000" dirty="0"/>
              <a:t>fortgesetzter Alkoholkonsum trotz eindeutiger gesundheitlicher Schäden</a:t>
            </a:r>
          </a:p>
          <a:p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420745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8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0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404664"/>
            <a:ext cx="6984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Danke</a:t>
            </a:r>
            <a:r>
              <a:rPr lang="en-US" sz="5400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i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</a:t>
            </a:r>
            <a:r>
              <a:rPr lang="en-US" sz="5400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i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ihre</a:t>
            </a:r>
            <a:r>
              <a:rPr lang="en-US" sz="5400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i="1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Aufmerksamkeit</a:t>
            </a:r>
            <a:r>
              <a:rPr lang="en-US" sz="5400" b="1" i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!!</a:t>
            </a:r>
            <a:endParaRPr lang="bg-BG" sz="5400" b="1" i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5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0"/>
            <a:ext cx="8240713" cy="1116013"/>
          </a:xfrm>
        </p:spPr>
        <p:txBody>
          <a:bodyPr/>
          <a:lstStyle/>
          <a:p>
            <a:r>
              <a:rPr lang="de-DE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"Die Dosis macht das Gift."</a:t>
            </a:r>
            <a:endParaRPr lang="bg-BG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234" y="1186696"/>
            <a:ext cx="8172206" cy="1522223"/>
          </a:xfrm>
        </p:spPr>
        <p:txBody>
          <a:bodyPr/>
          <a:lstStyle/>
          <a:p>
            <a:pPr marL="0" indent="0" algn="ctr">
              <a:buNone/>
            </a:pPr>
            <a:r>
              <a:rPr lang="de-DE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Alkohol ist positiv und zugleich negativ zu werten. Wie viele Stoffe, hat auch der Alkohol zwei Seiten</a:t>
            </a:r>
            <a:r>
              <a:rPr lang="de-D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bg-BG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702937"/>
            <a:ext cx="40427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</a:t>
            </a:r>
            <a:r>
              <a:rPr lang="en-US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28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Positive Wirkung von moderatem Alkoholkonsum auf koronare Herzkrankheiten, Schlaganfälle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Endothel-protektive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Rolle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Polyphenole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(Resveratrol) und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Flavonoide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</a:t>
            </a:r>
            <a:r>
              <a:rPr lang="de-DE" dirty="0" smtClean="0"/>
              <a:t>ositive </a:t>
            </a:r>
            <a:r>
              <a:rPr lang="de-DE" dirty="0"/>
              <a:t>Wirkung im Abbau von Spannungs- und Angstzuständen</a:t>
            </a:r>
            <a:endParaRPr lang="bg-B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2702937"/>
            <a:ext cx="46440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Negativ</a:t>
            </a:r>
            <a:r>
              <a:rPr lang="en-US" sz="28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endParaRPr lang="en-US" sz="2800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Beeinträchtigt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 Kontrollfunktion des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Gehirns - motorische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intellektuelle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Fähigkeiten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Stört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 Wasserhaushalt und die Nierenfunktion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verlangsamt den Fettstoffwechsel des Körpers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Verkürzt </a:t>
            </a:r>
            <a:r>
              <a:rPr lang="de-D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 REM-Phase(Rapid Eye Movement, </a:t>
            </a:r>
            <a:r>
              <a:rPr lang="de-D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Traumphase) </a:t>
            </a:r>
            <a:endParaRPr lang="bg-BG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2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33256"/>
            <a:ext cx="3059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i="1" dirty="0" smtClean="0"/>
              <a:t>Negative Wirkung </a:t>
            </a:r>
            <a:r>
              <a:rPr lang="de-DE" sz="2000" b="1" i="1" dirty="0"/>
              <a:t>von Alkohol auf den Körper</a:t>
            </a:r>
          </a:p>
          <a:p>
            <a:endParaRPr lang="bg-BG" sz="2000" b="1" i="1" dirty="0"/>
          </a:p>
        </p:txBody>
      </p:sp>
    </p:spTree>
    <p:extLst>
      <p:ext uri="{BB962C8B-B14F-4D97-AF65-F5344CB8AC3E}">
        <p14:creationId xmlns:p14="http://schemas.microsoft.com/office/powerpoint/2010/main" val="33043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640960" cy="999381"/>
          </a:xfrm>
        </p:spPr>
        <p:txBody>
          <a:bodyPr/>
          <a:lstStyle/>
          <a:p>
            <a:r>
              <a:rPr lang="de-DE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Definition des moderaten Konsums</a:t>
            </a:r>
            <a:endParaRPr lang="bg-B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640960" cy="4525963"/>
          </a:xfrm>
        </p:spPr>
        <p:txBody>
          <a:bodyPr/>
          <a:lstStyle/>
          <a:p>
            <a:r>
              <a:rPr lang="de-DE" sz="2400" dirty="0" smtClean="0"/>
              <a:t>Nach WHO-Definition gilt ein Konsum von 10 bis 30 g Alkohol pro Tag als moderat.</a:t>
            </a:r>
          </a:p>
          <a:p>
            <a:r>
              <a:rPr lang="de-DE" sz="2400" dirty="0" smtClean="0"/>
              <a:t>Die Deutsche Gesellschaft für Ernährung empfiehlt einen Wert von 20 g Alkohol pro Tag für Männer und 10g Alkohol pro Tag für Frauen. </a:t>
            </a:r>
          </a:p>
          <a:p>
            <a:r>
              <a:rPr lang="de-DE" sz="2400" dirty="0" smtClean="0"/>
              <a:t>20g Alkohol entsprechen in etwa einem halben Liter Bier oder auch einem viertel Liter Wein</a:t>
            </a:r>
            <a:endParaRPr lang="bg-BG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5104"/>
            <a:ext cx="3323861" cy="24928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1" y="4581128"/>
            <a:ext cx="582013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r>
              <a:rPr lang="de-DE" sz="2400" b="1" dirty="0">
                <a:solidFill>
                  <a:schemeClr val="bg1"/>
                </a:solidFill>
              </a:rPr>
              <a:t>Top </a:t>
            </a:r>
            <a:r>
              <a:rPr lang="de-DE" sz="2400" b="1" dirty="0" smtClean="0">
                <a:solidFill>
                  <a:schemeClr val="bg1"/>
                </a:solidFill>
              </a:rPr>
              <a:t>22 </a:t>
            </a:r>
            <a:r>
              <a:rPr lang="de-DE" sz="2400" b="1" dirty="0">
                <a:solidFill>
                  <a:schemeClr val="bg1"/>
                </a:solidFill>
              </a:rPr>
              <a:t>der europäischen Länder nach dem jährlichen Pro-Kopf-Alkoholkonsum aus der WHO-Datenbank</a:t>
            </a:r>
            <a:endParaRPr lang="bg-BG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787990"/>
              </p:ext>
            </p:extLst>
          </p:nvPr>
        </p:nvGraphicFramePr>
        <p:xfrm>
          <a:off x="0" y="1116013"/>
          <a:ext cx="9155934" cy="5744864"/>
        </p:xfrm>
        <a:graphic>
          <a:graphicData uri="http://schemas.openxmlformats.org/drawingml/2006/table">
            <a:tbl>
              <a:tblPr/>
              <a:tblGrid>
                <a:gridCol w="633644"/>
                <a:gridCol w="5470312"/>
                <a:gridCol w="3051978"/>
              </a:tblGrid>
              <a:tr h="30746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 err="1">
                          <a:solidFill>
                            <a:srgbClr val="666666"/>
                          </a:solidFill>
                          <a:effectLst/>
                        </a:rPr>
                        <a:t>Platz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66444" marR="66444" marT="49833" marB="33222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solidFill>
                            <a:srgbClr val="666666"/>
                          </a:solidFill>
                          <a:effectLst/>
                        </a:rPr>
                        <a:t>Land</a:t>
                      </a:r>
                    </a:p>
                  </a:txBody>
                  <a:tcPr marL="66444" marR="66444" marT="49833" marB="33222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dirty="0">
                          <a:solidFill>
                            <a:srgbClr val="666666"/>
                          </a:solidFill>
                          <a:effectLst/>
                        </a:rPr>
                        <a:t>Liter </a:t>
                      </a:r>
                      <a:r>
                        <a:rPr lang="en-US" sz="1200" dirty="0" err="1">
                          <a:solidFill>
                            <a:srgbClr val="666666"/>
                          </a:solidFill>
                          <a:effectLst/>
                        </a:rPr>
                        <a:t>reinen</a:t>
                      </a:r>
                      <a:r>
                        <a:rPr lang="en-US" sz="1200" dirty="0">
                          <a:solidFill>
                            <a:srgbClr val="666666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666666"/>
                          </a:solidFill>
                          <a:effectLst/>
                        </a:rPr>
                        <a:t>Alkohols</a:t>
                      </a:r>
                      <a:endParaRPr lang="en-US" sz="1200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66444" marR="66444" marT="49833" marB="33222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1.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 err="1">
                          <a:solidFill>
                            <a:srgbClr val="1B1B1B"/>
                          </a:solidFill>
                          <a:effectLst/>
                        </a:rPr>
                        <a:t>Moldawien</a:t>
                      </a:r>
                      <a:endParaRPr lang="en-US" sz="1200" dirty="0">
                        <a:solidFill>
                          <a:srgbClr val="1B1B1B"/>
                        </a:solidFill>
                        <a:effectLst/>
                      </a:endParaRP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18.22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2.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Ungarn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16.27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3.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Russland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15.76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4.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1B1B1B"/>
                          </a:solidFill>
                          <a:effectLst/>
                        </a:rPr>
                        <a:t>Ukraine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15.60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5.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Estland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15.57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6.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Andorra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15.48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7.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Rumänien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15.30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8.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 err="1">
                          <a:solidFill>
                            <a:srgbClr val="1B1B1B"/>
                          </a:solidFill>
                          <a:effectLst/>
                        </a:rPr>
                        <a:t>Slowenien</a:t>
                      </a:r>
                      <a:endParaRPr lang="en-US" sz="1200" dirty="0">
                        <a:solidFill>
                          <a:srgbClr val="1B1B1B"/>
                        </a:solidFill>
                        <a:effectLst/>
                      </a:endParaRP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15.19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9.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Weißrussland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15.13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10.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1B1B1B"/>
                          </a:solidFill>
                          <a:effectLst/>
                        </a:rPr>
                        <a:t>Portugal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14.55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11.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Irland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14.41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12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Frankreich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13.66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13.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 err="1">
                          <a:solidFill>
                            <a:srgbClr val="1B1B1B"/>
                          </a:solidFill>
                          <a:effectLst/>
                        </a:rPr>
                        <a:t>Vereinigtes</a:t>
                      </a:r>
                      <a:r>
                        <a:rPr lang="en-US" sz="1200" dirty="0">
                          <a:solidFill>
                            <a:srgbClr val="1B1B1B"/>
                          </a:solidFill>
                          <a:effectLst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1B1B1B"/>
                          </a:solidFill>
                          <a:effectLst/>
                        </a:rPr>
                        <a:t>Königreich</a:t>
                      </a:r>
                      <a:endParaRPr lang="en-US" sz="1200" dirty="0">
                        <a:solidFill>
                          <a:srgbClr val="1B1B1B"/>
                        </a:solidFill>
                        <a:effectLst/>
                      </a:endParaRP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13.37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14.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Dänemark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13.37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15.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Slowakei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13.33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16.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 err="1">
                          <a:solidFill>
                            <a:srgbClr val="1B1B1B"/>
                          </a:solidFill>
                          <a:effectLst/>
                        </a:rPr>
                        <a:t>Polen</a:t>
                      </a:r>
                      <a:endParaRPr lang="en-US" sz="1200" dirty="0">
                        <a:solidFill>
                          <a:srgbClr val="1B1B1B"/>
                        </a:solidFill>
                        <a:effectLst/>
                      </a:endParaRP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13.25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17.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Österreich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>
                          <a:solidFill>
                            <a:srgbClr val="1B1B1B"/>
                          </a:solidFill>
                          <a:effectLst/>
                        </a:rPr>
                        <a:t>13.24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248"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18.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>
                          <a:solidFill>
                            <a:srgbClr val="1B1B1B"/>
                          </a:solidFill>
                          <a:effectLst/>
                        </a:rPr>
                        <a:t>Luxemburg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13.01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383729"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19</a:t>
                      </a:r>
                      <a:r>
                        <a:rPr lang="bg-BG" sz="1200" dirty="0" smtClean="0">
                          <a:solidFill>
                            <a:srgbClr val="1B1B1B"/>
                          </a:solidFill>
                          <a:effectLst/>
                        </a:rPr>
                        <a:t>.</a:t>
                      </a:r>
                      <a:endParaRPr lang="en-US" sz="1200" dirty="0" smtClean="0">
                        <a:solidFill>
                          <a:srgbClr val="1B1B1B"/>
                        </a:solidFill>
                        <a:effectLst/>
                      </a:endParaRP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1200" dirty="0">
                          <a:solidFill>
                            <a:srgbClr val="1B1B1B"/>
                          </a:solidFill>
                          <a:effectLst/>
                        </a:rPr>
                        <a:t>Deutschland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 smtClean="0">
                          <a:solidFill>
                            <a:srgbClr val="1B1B1B"/>
                          </a:solidFill>
                          <a:effectLst/>
                        </a:rPr>
                        <a:t>12.81</a:t>
                      </a:r>
                      <a:r>
                        <a:rPr lang="en-US" sz="1200" dirty="0" smtClean="0">
                          <a:solidFill>
                            <a:srgbClr val="1B1B1B"/>
                          </a:solidFill>
                          <a:effectLst/>
                        </a:rPr>
                        <a:t> - </a:t>
                      </a:r>
                      <a:r>
                        <a:rPr lang="de-D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775 Gläsern Bier – pro Kopf pro Jahr</a:t>
                      </a:r>
                      <a:endParaRPr lang="bg-BG" sz="1000" dirty="0">
                        <a:solidFill>
                          <a:srgbClr val="1B1B1B"/>
                        </a:solidFill>
                        <a:effectLst/>
                      </a:endParaRP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729"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 smtClean="0">
                          <a:solidFill>
                            <a:srgbClr val="1B1B1B"/>
                          </a:solidFill>
                          <a:effectLst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rgbClr val="1B1B1B"/>
                          </a:solidFill>
                          <a:effectLst/>
                        </a:rPr>
                        <a:t>.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rgbClr val="1B1B1B"/>
                          </a:solidFill>
                          <a:effectLst/>
                        </a:rPr>
                        <a:t>Finnland</a:t>
                      </a:r>
                      <a:endParaRPr lang="en-US" sz="1200" dirty="0" smtClean="0">
                        <a:solidFill>
                          <a:srgbClr val="1B1B1B"/>
                        </a:solidFill>
                        <a:effectLst/>
                      </a:endParaRPr>
                    </a:p>
                    <a:p>
                      <a:pPr fontAlgn="base"/>
                      <a:endParaRPr lang="en-US" sz="1200" dirty="0">
                        <a:solidFill>
                          <a:srgbClr val="1B1B1B"/>
                        </a:solidFill>
                        <a:effectLst/>
                      </a:endParaRP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bg-BG" sz="1200" dirty="0">
                          <a:solidFill>
                            <a:srgbClr val="1B1B1B"/>
                          </a:solidFill>
                          <a:effectLst/>
                        </a:rPr>
                        <a:t>12.52</a:t>
                      </a:r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23434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21.</a:t>
                      </a:r>
                      <a:endParaRPr lang="bg-BG" sz="1200" dirty="0"/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Latvien</a:t>
                      </a:r>
                      <a:endParaRPr lang="bg-BG" sz="1200" dirty="0"/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12.50</a:t>
                      </a:r>
                      <a:endParaRPr lang="bg-BG" sz="1600" dirty="0"/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  <a:tr h="383729">
                <a:tc>
                  <a:txBody>
                    <a:bodyPr/>
                    <a:lstStyle/>
                    <a:p>
                      <a:r>
                        <a:rPr lang="en-US" sz="1400" smtClean="0"/>
                        <a:t>22.</a:t>
                      </a:r>
                      <a:endParaRPr lang="bg-BG" sz="1400" dirty="0"/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Bulgarien</a:t>
                      </a:r>
                      <a:endParaRPr lang="bg-BG" dirty="0"/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12.44 – 744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de-DE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Gläsern Bier – pro Kopf pro Jahr</a:t>
                      </a:r>
                      <a:endParaRPr lang="bg-BG" sz="1200" dirty="0"/>
                    </a:p>
                  </a:txBody>
                  <a:tcPr marL="66444" marR="66444" marT="22148" marB="16611">
                    <a:lnL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2E2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434" name="Picture 2" descr="23px-Flag_of_Moldova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5" name="Picture 3" descr="23px-Flag_of_the_Czech_Republi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6" name="Picture 4" descr="23px-Flag_of_Hungary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7" name="Picture 5" descr="23px-Flag_of_Russia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8" name="Picture 6" descr="23px-Flag_of_Ukrain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39" name="Picture 7" descr="23px-Flag_of_Estonia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0" name="Picture 8" descr="22px-Flag_of_Andorra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1" name="Picture 9" descr="23px-Flag_of_Romania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2" name="Picture 10" descr="23px-Flag_of_Slovenia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3" name="Picture 11" descr="23px-Flag_of_Belarus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4" name="Picture 12" descr="23px-Flag_of_Croatia.sv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5" name="Picture 13" descr="23px-Flag_of_Lithuania.sv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6" name="Picture 14" descr="23px-Flag_of_South_Korea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7" name="Picture 15" descr="23px-Flag_of_Portugal.sv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8" name="Picture 16" descr="23px-Flag_of_Ireland.sv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9" name="Picture 17" descr="23px-Flag_of_France.sv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0" name="Picture 18" descr="23px-Flag_of_the_United_Kingdom.sv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1" name="Picture 19" descr="20px-Flag_of_Denmark.sv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2" name="Picture 20" descr="23px-Flag_of_Slovakia.sv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3" name="Picture 21" descr="23px-Flag_of_Poland.sv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4" name="Picture 22" descr="23px-Flag_of_Austria.sv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5" name="Picture 23" descr="23px-Flag_of_Luxembourg.sv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6" name="Picture 24" descr="23px-Flag_of_Germany.sv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7" name="Picture 25" descr="23px-Flag_of_Finland.sv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8" name="Picture 26" descr="23px-Flag_of_Latvia.sv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59" name="Picture 27" descr="23px-Flag_of_Bulgaria.sv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0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3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74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88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640"/>
            <a:ext cx="9144000" cy="2952360"/>
          </a:xfrm>
          <a:prstGeom prst="rect">
            <a:avLst/>
          </a:prstGeom>
        </p:spPr>
      </p:pic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8"/>
            <a:ext cx="8240714" cy="864096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Blutalkoholspiegel</a:t>
            </a:r>
            <a:endParaRPr lang="bg-BG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3"/>
            <a:ext cx="8374385" cy="2708888"/>
          </a:xfrm>
        </p:spPr>
        <p:txBody>
          <a:bodyPr/>
          <a:lstStyle/>
          <a:p>
            <a:pPr marL="457200" lvl="1" indent="0">
              <a:buNone/>
            </a:pPr>
            <a:r>
              <a:rPr lang="de-DE" sz="1400" dirty="0"/>
              <a:t>Die Auswirkung von Alkohol </a:t>
            </a:r>
            <a:r>
              <a:rPr lang="de-DE" sz="1400" dirty="0" smtClean="0"/>
              <a:t>ist </a:t>
            </a:r>
            <a:r>
              <a:rPr lang="de-DE" sz="1400" dirty="0"/>
              <a:t>vom Blutalkoholspiegel abhängig;</a:t>
            </a:r>
          </a:p>
          <a:p>
            <a:pPr marL="457200" lvl="1" indent="0">
              <a:buNone/>
            </a:pPr>
            <a:r>
              <a:rPr lang="de-DE" sz="1400" b="1" dirty="0"/>
              <a:t>0,3 Promille:</a:t>
            </a:r>
            <a:r>
              <a:rPr lang="de-DE" sz="1400" dirty="0"/>
              <a:t> Beginn der spürbaren Wirkung des Alkohols</a:t>
            </a:r>
          </a:p>
          <a:p>
            <a:pPr marL="457200" lvl="1" indent="0">
              <a:buNone/>
            </a:pPr>
            <a:r>
              <a:rPr lang="de-DE" sz="1400" b="1" dirty="0"/>
              <a:t>0,5 Promille:</a:t>
            </a:r>
            <a:r>
              <a:rPr lang="de-DE" sz="1400" dirty="0"/>
              <a:t> deutliches Wärmegefühl, leichter Rausch</a:t>
            </a:r>
          </a:p>
          <a:p>
            <a:pPr marL="457200" lvl="1" indent="0">
              <a:buNone/>
            </a:pPr>
            <a:r>
              <a:rPr lang="de-DE" sz="1400" b="1" dirty="0"/>
              <a:t>0,8 Promille:</a:t>
            </a:r>
            <a:r>
              <a:rPr lang="de-DE" sz="1400" dirty="0"/>
              <a:t> deutlich eingeschränkte Reaktionsfähigkeit</a:t>
            </a:r>
          </a:p>
          <a:p>
            <a:pPr marL="457200" lvl="1" indent="0">
              <a:buNone/>
            </a:pPr>
            <a:r>
              <a:rPr lang="de-DE" sz="1400" b="1" dirty="0"/>
              <a:t>1 Promille:</a:t>
            </a:r>
            <a:r>
              <a:rPr lang="de-DE" sz="1400" dirty="0"/>
              <a:t> Konzentrations- und Koordinationsschwierigkeiten, Beeinträchtigung der Muskelkontrolle und des Gleichgewichts, erste Sprachstörungen</a:t>
            </a:r>
          </a:p>
          <a:p>
            <a:pPr marL="457200" lvl="1" indent="0">
              <a:buNone/>
            </a:pPr>
            <a:r>
              <a:rPr lang="de-DE" sz="1400" b="1" dirty="0"/>
              <a:t>1,5 Promille:</a:t>
            </a:r>
            <a:r>
              <a:rPr lang="de-DE" sz="1400" dirty="0"/>
              <a:t> starke Trunkenheit, akute Vergiftung</a:t>
            </a:r>
          </a:p>
          <a:p>
            <a:pPr marL="457200" lvl="1" indent="0">
              <a:buNone/>
            </a:pPr>
            <a:r>
              <a:rPr lang="de-DE" sz="1400" b="1" dirty="0"/>
              <a:t>2 Promille:</a:t>
            </a:r>
            <a:r>
              <a:rPr lang="de-DE" sz="1400" dirty="0"/>
              <a:t> unkontrolliertes Torkeln, Vollrausch, Erbrechen</a:t>
            </a:r>
          </a:p>
          <a:p>
            <a:pPr marL="457200" lvl="1" indent="0">
              <a:buNone/>
            </a:pPr>
            <a:r>
              <a:rPr lang="de-DE" sz="1400" b="1" dirty="0"/>
              <a:t>2,5 Promille:</a:t>
            </a:r>
            <a:r>
              <a:rPr lang="de-DE" sz="1400" dirty="0"/>
              <a:t> ab hier besteht Lebensgefahr</a:t>
            </a:r>
          </a:p>
          <a:p>
            <a:pPr marL="457200" lvl="1" indent="0">
              <a:buNone/>
            </a:pPr>
            <a:r>
              <a:rPr lang="de-DE" sz="1400" b="1" dirty="0"/>
              <a:t>3 Promille:</a:t>
            </a:r>
            <a:r>
              <a:rPr lang="de-DE" sz="1400" dirty="0"/>
              <a:t> Bewusstseinsverlust</a:t>
            </a:r>
          </a:p>
          <a:p>
            <a:pPr marL="457200" lvl="1" indent="0">
              <a:buNone/>
            </a:pPr>
            <a:r>
              <a:rPr lang="de-DE" sz="1400" b="1" dirty="0"/>
              <a:t>4 Promille:</a:t>
            </a:r>
            <a:r>
              <a:rPr lang="de-DE" sz="1400" dirty="0"/>
              <a:t> tödliche Dosis</a:t>
            </a:r>
          </a:p>
          <a:p>
            <a:pPr marL="57150" indent="0">
              <a:buNone/>
            </a:pPr>
            <a:endParaRPr lang="bg-BG" sz="1800" dirty="0"/>
          </a:p>
        </p:txBody>
      </p:sp>
    </p:spTree>
    <p:extLst>
      <p:ext uri="{BB962C8B-B14F-4D97-AF65-F5344CB8AC3E}">
        <p14:creationId xmlns:p14="http://schemas.microsoft.com/office/powerpoint/2010/main" val="25576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random/>
      </p:transition>
    </mc:Choice>
    <mc:Fallback xmlns="">
      <p:transition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</Words>
  <Application>Microsoft Office PowerPoint</Application>
  <PresentationFormat>Bildschirmpräsentation (4:3)</PresentationFormat>
  <Paragraphs>114</Paragraphs>
  <Slides>13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Diseño predeterminado</vt:lpstr>
      <vt:lpstr>Alkoholkonsum und Alkoholabhängigkeit</vt:lpstr>
      <vt:lpstr>"Die Dosis macht das Gift."</vt:lpstr>
      <vt:lpstr>PowerPoint-Präsentation</vt:lpstr>
      <vt:lpstr>PowerPoint-Präsentation</vt:lpstr>
      <vt:lpstr>Die Definition des moderaten Konsums</vt:lpstr>
      <vt:lpstr>Top 22 der europäischen Länder nach dem jährlichen Pro-Kopf-Alkoholkonsum aus der WHO-Datenbank</vt:lpstr>
      <vt:lpstr>PowerPoint-Präsentation</vt:lpstr>
      <vt:lpstr>PowerPoint-Präsentation</vt:lpstr>
      <vt:lpstr>Blutalkoholspiegel</vt:lpstr>
      <vt:lpstr>Alkoholabhängigkeit</vt:lpstr>
      <vt:lpstr>PowerPoint-Präsentation</vt:lpstr>
      <vt:lpstr>PowerPoint-Präsentation</vt:lpstr>
      <vt:lpstr>PowerPoint-Präsentation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Gerhard Wazel</cp:lastModifiedBy>
  <cp:revision>758</cp:revision>
  <dcterms:created xsi:type="dcterms:W3CDTF">2010-05-23T14:28:12Z</dcterms:created>
  <dcterms:modified xsi:type="dcterms:W3CDTF">2014-01-24T14:16:23Z</dcterms:modified>
</cp:coreProperties>
</file>