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4770D0A6-BA34-4AAD-8DD1-85C812D34270}" type="datetimeFigureOut">
              <a:rPr lang="bg-BG"/>
              <a:pPr>
                <a:defRPr/>
              </a:pPr>
              <a:t>24.1.2014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FF25C413-D909-4E78-A774-B2758D6BE1DD}" type="slidenum">
              <a:rPr lang="bg-BG"/>
              <a:pPr>
                <a:defRPr/>
              </a:pPr>
              <a:t>‹Nr.›</a:t>
            </a:fld>
            <a:endParaRPr lang="bg-BG"/>
          </a:p>
        </p:txBody>
      </p:sp>
    </p:spTree>
    <p:extLst>
      <p:ext uri="{BB962C8B-B14F-4D97-AF65-F5344CB8AC3E}">
        <p14:creationId xmlns:p14="http://schemas.microsoft.com/office/powerpoint/2010/main" val="71664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6816588-0233-49E5-99C1-364A6AD74A4E}" type="datetimeFigureOut">
              <a:rPr lang="bg-BG"/>
              <a:pPr>
                <a:defRPr/>
              </a:pPr>
              <a:t>24.1.2014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1DC2845B-CADB-4762-A921-151187B046F0}" type="slidenum">
              <a:rPr lang="bg-BG"/>
              <a:pPr>
                <a:defRPr/>
              </a:pPr>
              <a:t>‹Nr.›</a:t>
            </a:fld>
            <a:endParaRPr lang="bg-BG"/>
          </a:p>
        </p:txBody>
      </p:sp>
    </p:spTree>
    <p:extLst>
      <p:ext uri="{BB962C8B-B14F-4D97-AF65-F5344CB8AC3E}">
        <p14:creationId xmlns:p14="http://schemas.microsoft.com/office/powerpoint/2010/main" val="31843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C281BBC-EC7C-4D8B-A08C-315FEFDF11C9}" type="datetimeFigureOut">
              <a:rPr lang="bg-BG"/>
              <a:pPr>
                <a:defRPr/>
              </a:pPr>
              <a:t>24.1.2014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70C02410-6D5E-40CD-BE78-696E9E8FC6A7}" type="slidenum">
              <a:rPr lang="bg-BG"/>
              <a:pPr>
                <a:defRPr/>
              </a:pPr>
              <a:t>‹Nr.›</a:t>
            </a:fld>
            <a:endParaRPr lang="bg-BG"/>
          </a:p>
        </p:txBody>
      </p:sp>
    </p:spTree>
    <p:extLst>
      <p:ext uri="{BB962C8B-B14F-4D97-AF65-F5344CB8AC3E}">
        <p14:creationId xmlns:p14="http://schemas.microsoft.com/office/powerpoint/2010/main" val="96513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91DE1C-4883-4D62-ACF5-81E4B11F7A62}" type="datetimeFigureOut">
              <a:rPr lang="bg-BG"/>
              <a:pPr>
                <a:defRPr/>
              </a:pPr>
              <a:t>24.1.2014 г.</a:t>
            </a:fld>
            <a:endParaRPr lang="bg-BG"/>
          </a:p>
        </p:txBody>
      </p:sp>
      <p:sp>
        <p:nvSpPr>
          <p:cNvPr id="5" name="Footer Placeholder 2"/>
          <p:cNvSpPr>
            <a:spLocks noGrp="1"/>
          </p:cNvSpPr>
          <p:nvPr>
            <p:ph type="ftr" sz="quarter" idx="11"/>
          </p:nvPr>
        </p:nvSpPr>
        <p:spPr/>
        <p:txBody>
          <a:bodyPr/>
          <a:lstStyle>
            <a:lvl1pPr>
              <a:defRPr/>
            </a:lvl1pPr>
          </a:lstStyle>
          <a:p>
            <a:pPr>
              <a:defRPr/>
            </a:pPr>
            <a:endParaRPr lang="bg-BG"/>
          </a:p>
        </p:txBody>
      </p:sp>
      <p:sp>
        <p:nvSpPr>
          <p:cNvPr id="6" name="Slide Number Placeholder 22"/>
          <p:cNvSpPr>
            <a:spLocks noGrp="1"/>
          </p:cNvSpPr>
          <p:nvPr>
            <p:ph type="sldNum" sz="quarter" idx="12"/>
          </p:nvPr>
        </p:nvSpPr>
        <p:spPr/>
        <p:txBody>
          <a:bodyPr/>
          <a:lstStyle>
            <a:lvl1pPr>
              <a:defRPr/>
            </a:lvl1pPr>
          </a:lstStyle>
          <a:p>
            <a:pPr>
              <a:defRPr/>
            </a:pPr>
            <a:fld id="{D165E70A-0EBE-42C6-8563-196113BD6BFE}" type="slidenum">
              <a:rPr lang="bg-BG"/>
              <a:pPr>
                <a:defRPr/>
              </a:pPr>
              <a:t>‹Nr.›</a:t>
            </a:fld>
            <a:endParaRPr lang="bg-BG"/>
          </a:p>
        </p:txBody>
      </p:sp>
    </p:spTree>
    <p:extLst>
      <p:ext uri="{BB962C8B-B14F-4D97-AF65-F5344CB8AC3E}">
        <p14:creationId xmlns:p14="http://schemas.microsoft.com/office/powerpoint/2010/main" val="148375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6D216D-47E9-4AAA-8757-912F54113538}" type="datetimeFigureOut">
              <a:rPr lang="bg-BG"/>
              <a:pPr>
                <a:defRPr/>
              </a:pPr>
              <a:t>24.1.2014 г.</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5DC0ED44-170E-441F-AB1B-6A28B6413EC1}" type="slidenum">
              <a:rPr lang="bg-BG"/>
              <a:pPr>
                <a:defRPr/>
              </a:pPr>
              <a:t>‹Nr.›</a:t>
            </a:fld>
            <a:endParaRPr lang="bg-BG"/>
          </a:p>
        </p:txBody>
      </p:sp>
    </p:spTree>
    <p:extLst>
      <p:ext uri="{BB962C8B-B14F-4D97-AF65-F5344CB8AC3E}">
        <p14:creationId xmlns:p14="http://schemas.microsoft.com/office/powerpoint/2010/main" val="28434127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EFB7322-E26F-4718-9D09-DFBCF4EC39C0}" type="datetimeFigureOut">
              <a:rPr lang="bg-BG"/>
              <a:pPr>
                <a:defRPr/>
              </a:pPr>
              <a:t>24.1.2014 г.</a:t>
            </a:fld>
            <a:endParaRPr lang="bg-BG"/>
          </a:p>
        </p:txBody>
      </p:sp>
      <p:sp>
        <p:nvSpPr>
          <p:cNvPr id="6" name="Footer Placeholder 2"/>
          <p:cNvSpPr>
            <a:spLocks noGrp="1"/>
          </p:cNvSpPr>
          <p:nvPr>
            <p:ph type="ftr" sz="quarter" idx="11"/>
          </p:nvPr>
        </p:nvSpPr>
        <p:spPr/>
        <p:txBody>
          <a:bodyPr/>
          <a:lstStyle>
            <a:lvl1pPr>
              <a:defRPr/>
            </a:lvl1pPr>
          </a:lstStyle>
          <a:p>
            <a:pPr>
              <a:defRPr/>
            </a:pPr>
            <a:endParaRPr lang="bg-BG"/>
          </a:p>
        </p:txBody>
      </p:sp>
      <p:sp>
        <p:nvSpPr>
          <p:cNvPr id="7" name="Slide Number Placeholder 22"/>
          <p:cNvSpPr>
            <a:spLocks noGrp="1"/>
          </p:cNvSpPr>
          <p:nvPr>
            <p:ph type="sldNum" sz="quarter" idx="12"/>
          </p:nvPr>
        </p:nvSpPr>
        <p:spPr/>
        <p:txBody>
          <a:bodyPr/>
          <a:lstStyle>
            <a:lvl1pPr>
              <a:defRPr/>
            </a:lvl1pPr>
          </a:lstStyle>
          <a:p>
            <a:pPr>
              <a:defRPr/>
            </a:pPr>
            <a:fld id="{9E8D12A3-769E-4794-AB10-A191FA699A03}" type="slidenum">
              <a:rPr lang="bg-BG"/>
              <a:pPr>
                <a:defRPr/>
              </a:pPr>
              <a:t>‹Nr.›</a:t>
            </a:fld>
            <a:endParaRPr lang="bg-BG"/>
          </a:p>
        </p:txBody>
      </p:sp>
    </p:spTree>
    <p:extLst>
      <p:ext uri="{BB962C8B-B14F-4D97-AF65-F5344CB8AC3E}">
        <p14:creationId xmlns:p14="http://schemas.microsoft.com/office/powerpoint/2010/main" val="153288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A4C0975-3C7A-4A61-92FF-A1FBB54073AE}" type="datetimeFigureOut">
              <a:rPr lang="bg-BG"/>
              <a:pPr>
                <a:defRPr/>
              </a:pPr>
              <a:t>24.1.2014 г.</a:t>
            </a:fld>
            <a:endParaRPr lang="bg-BG"/>
          </a:p>
        </p:txBody>
      </p:sp>
      <p:sp>
        <p:nvSpPr>
          <p:cNvPr id="8" name="Footer Placeholder 2"/>
          <p:cNvSpPr>
            <a:spLocks noGrp="1"/>
          </p:cNvSpPr>
          <p:nvPr>
            <p:ph type="ftr" sz="quarter" idx="11"/>
          </p:nvPr>
        </p:nvSpPr>
        <p:spPr/>
        <p:txBody>
          <a:bodyPr/>
          <a:lstStyle>
            <a:lvl1pPr>
              <a:defRPr/>
            </a:lvl1pPr>
          </a:lstStyle>
          <a:p>
            <a:pPr>
              <a:defRPr/>
            </a:pPr>
            <a:endParaRPr lang="bg-BG"/>
          </a:p>
        </p:txBody>
      </p:sp>
      <p:sp>
        <p:nvSpPr>
          <p:cNvPr id="9" name="Slide Number Placeholder 22"/>
          <p:cNvSpPr>
            <a:spLocks noGrp="1"/>
          </p:cNvSpPr>
          <p:nvPr>
            <p:ph type="sldNum" sz="quarter" idx="12"/>
          </p:nvPr>
        </p:nvSpPr>
        <p:spPr/>
        <p:txBody>
          <a:bodyPr/>
          <a:lstStyle>
            <a:lvl1pPr>
              <a:defRPr/>
            </a:lvl1pPr>
          </a:lstStyle>
          <a:p>
            <a:pPr>
              <a:defRPr/>
            </a:pPr>
            <a:fld id="{0B2D7B69-6FE8-4402-A050-DA3130F7237D}" type="slidenum">
              <a:rPr lang="bg-BG"/>
              <a:pPr>
                <a:defRPr/>
              </a:pPr>
              <a:t>‹Nr.›</a:t>
            </a:fld>
            <a:endParaRPr lang="bg-BG"/>
          </a:p>
        </p:txBody>
      </p:sp>
    </p:spTree>
    <p:extLst>
      <p:ext uri="{BB962C8B-B14F-4D97-AF65-F5344CB8AC3E}">
        <p14:creationId xmlns:p14="http://schemas.microsoft.com/office/powerpoint/2010/main" val="263085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945CA98-2D3F-46C9-B157-395D58BC96F3}" type="datetimeFigureOut">
              <a:rPr lang="bg-BG"/>
              <a:pPr>
                <a:defRPr/>
              </a:pPr>
              <a:t>24.1.2014 г.</a:t>
            </a:fld>
            <a:endParaRPr lang="bg-BG"/>
          </a:p>
        </p:txBody>
      </p:sp>
      <p:sp>
        <p:nvSpPr>
          <p:cNvPr id="4" name="Footer Placeholder 2"/>
          <p:cNvSpPr>
            <a:spLocks noGrp="1"/>
          </p:cNvSpPr>
          <p:nvPr>
            <p:ph type="ftr" sz="quarter" idx="11"/>
          </p:nvPr>
        </p:nvSpPr>
        <p:spPr/>
        <p:txBody>
          <a:bodyPr/>
          <a:lstStyle>
            <a:lvl1pPr>
              <a:defRPr/>
            </a:lvl1pPr>
          </a:lstStyle>
          <a:p>
            <a:pPr>
              <a:defRPr/>
            </a:pPr>
            <a:endParaRPr lang="bg-BG"/>
          </a:p>
        </p:txBody>
      </p:sp>
      <p:sp>
        <p:nvSpPr>
          <p:cNvPr id="5" name="Slide Number Placeholder 22"/>
          <p:cNvSpPr>
            <a:spLocks noGrp="1"/>
          </p:cNvSpPr>
          <p:nvPr>
            <p:ph type="sldNum" sz="quarter" idx="12"/>
          </p:nvPr>
        </p:nvSpPr>
        <p:spPr/>
        <p:txBody>
          <a:bodyPr/>
          <a:lstStyle>
            <a:lvl1pPr>
              <a:defRPr/>
            </a:lvl1pPr>
          </a:lstStyle>
          <a:p>
            <a:pPr>
              <a:defRPr/>
            </a:pPr>
            <a:fld id="{77D74EE5-84B8-4737-8DA7-04B8EB1C37A1}" type="slidenum">
              <a:rPr lang="bg-BG"/>
              <a:pPr>
                <a:defRPr/>
              </a:pPr>
              <a:t>‹Nr.›</a:t>
            </a:fld>
            <a:endParaRPr lang="bg-BG"/>
          </a:p>
        </p:txBody>
      </p:sp>
    </p:spTree>
    <p:extLst>
      <p:ext uri="{BB962C8B-B14F-4D97-AF65-F5344CB8AC3E}">
        <p14:creationId xmlns:p14="http://schemas.microsoft.com/office/powerpoint/2010/main" val="296489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266EFA8-2B38-47E0-AB0B-D9A1EA97A98C}" type="datetimeFigureOut">
              <a:rPr lang="bg-BG"/>
              <a:pPr>
                <a:defRPr/>
              </a:pPr>
              <a:t>24.1.2014 г.</a:t>
            </a:fld>
            <a:endParaRPr lang="bg-BG"/>
          </a:p>
        </p:txBody>
      </p:sp>
      <p:sp>
        <p:nvSpPr>
          <p:cNvPr id="3" name="Footer Placeholder 2"/>
          <p:cNvSpPr>
            <a:spLocks noGrp="1"/>
          </p:cNvSpPr>
          <p:nvPr>
            <p:ph type="ftr" sz="quarter" idx="11"/>
          </p:nvPr>
        </p:nvSpPr>
        <p:spPr/>
        <p:txBody>
          <a:bodyPr/>
          <a:lstStyle>
            <a:lvl1pPr>
              <a:defRPr/>
            </a:lvl1pPr>
          </a:lstStyle>
          <a:p>
            <a:pPr>
              <a:defRPr/>
            </a:pPr>
            <a:endParaRPr lang="bg-BG"/>
          </a:p>
        </p:txBody>
      </p:sp>
      <p:sp>
        <p:nvSpPr>
          <p:cNvPr id="4" name="Slide Number Placeholder 22"/>
          <p:cNvSpPr>
            <a:spLocks noGrp="1"/>
          </p:cNvSpPr>
          <p:nvPr>
            <p:ph type="sldNum" sz="quarter" idx="12"/>
          </p:nvPr>
        </p:nvSpPr>
        <p:spPr/>
        <p:txBody>
          <a:bodyPr/>
          <a:lstStyle>
            <a:lvl1pPr>
              <a:defRPr/>
            </a:lvl1pPr>
          </a:lstStyle>
          <a:p>
            <a:pPr>
              <a:defRPr/>
            </a:pPr>
            <a:fld id="{7DD45C52-2CFD-4CBE-B5CB-5CE69C4F6C31}" type="slidenum">
              <a:rPr lang="bg-BG"/>
              <a:pPr>
                <a:defRPr/>
              </a:pPr>
              <a:t>‹Nr.›</a:t>
            </a:fld>
            <a:endParaRPr lang="bg-BG"/>
          </a:p>
        </p:txBody>
      </p:sp>
    </p:spTree>
    <p:extLst>
      <p:ext uri="{BB962C8B-B14F-4D97-AF65-F5344CB8AC3E}">
        <p14:creationId xmlns:p14="http://schemas.microsoft.com/office/powerpoint/2010/main" val="286079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1A52D6F-6DC3-4480-BBF9-1E4B78ECCEE1}" type="datetimeFigureOut">
              <a:rPr lang="bg-BG"/>
              <a:pPr>
                <a:defRPr/>
              </a:pPr>
              <a:t>24.1.2014 г.</a:t>
            </a:fld>
            <a:endParaRPr lang="bg-BG"/>
          </a:p>
        </p:txBody>
      </p:sp>
      <p:sp>
        <p:nvSpPr>
          <p:cNvPr id="6" name="Footer Placeholder 2"/>
          <p:cNvSpPr>
            <a:spLocks noGrp="1"/>
          </p:cNvSpPr>
          <p:nvPr>
            <p:ph type="ftr" sz="quarter" idx="11"/>
          </p:nvPr>
        </p:nvSpPr>
        <p:spPr/>
        <p:txBody>
          <a:bodyPr/>
          <a:lstStyle>
            <a:lvl1pPr>
              <a:defRPr/>
            </a:lvl1pPr>
          </a:lstStyle>
          <a:p>
            <a:pPr>
              <a:defRPr/>
            </a:pPr>
            <a:endParaRPr lang="bg-BG"/>
          </a:p>
        </p:txBody>
      </p:sp>
      <p:sp>
        <p:nvSpPr>
          <p:cNvPr id="7" name="Slide Number Placeholder 22"/>
          <p:cNvSpPr>
            <a:spLocks noGrp="1"/>
          </p:cNvSpPr>
          <p:nvPr>
            <p:ph type="sldNum" sz="quarter" idx="12"/>
          </p:nvPr>
        </p:nvSpPr>
        <p:spPr/>
        <p:txBody>
          <a:bodyPr/>
          <a:lstStyle>
            <a:lvl1pPr>
              <a:defRPr/>
            </a:lvl1pPr>
          </a:lstStyle>
          <a:p>
            <a:pPr>
              <a:defRPr/>
            </a:pPr>
            <a:fld id="{B3F1FA17-2C16-41D0-AC40-7DF0C47F889A}" type="slidenum">
              <a:rPr lang="bg-BG"/>
              <a:pPr>
                <a:defRPr/>
              </a:pPr>
              <a:t>‹Nr.›</a:t>
            </a:fld>
            <a:endParaRPr lang="bg-BG"/>
          </a:p>
        </p:txBody>
      </p:sp>
    </p:spTree>
    <p:extLst>
      <p:ext uri="{BB962C8B-B14F-4D97-AF65-F5344CB8AC3E}">
        <p14:creationId xmlns:p14="http://schemas.microsoft.com/office/powerpoint/2010/main" val="373754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40C044A-533D-4C9F-A691-0D1E0DFDC917}" type="datetimeFigureOut">
              <a:rPr lang="bg-BG"/>
              <a:pPr>
                <a:defRPr/>
              </a:pPr>
              <a:t>24.1.2014 г.</a:t>
            </a:fld>
            <a:endParaRPr lang="bg-BG"/>
          </a:p>
        </p:txBody>
      </p:sp>
      <p:sp>
        <p:nvSpPr>
          <p:cNvPr id="6" name="Footer Placeholder 2"/>
          <p:cNvSpPr>
            <a:spLocks noGrp="1"/>
          </p:cNvSpPr>
          <p:nvPr>
            <p:ph type="ftr" sz="quarter" idx="11"/>
          </p:nvPr>
        </p:nvSpPr>
        <p:spPr/>
        <p:txBody>
          <a:bodyPr/>
          <a:lstStyle>
            <a:lvl1pPr>
              <a:defRPr/>
            </a:lvl1pPr>
          </a:lstStyle>
          <a:p>
            <a:pPr>
              <a:defRPr/>
            </a:pPr>
            <a:endParaRPr lang="bg-BG"/>
          </a:p>
        </p:txBody>
      </p:sp>
      <p:sp>
        <p:nvSpPr>
          <p:cNvPr id="7" name="Slide Number Placeholder 22"/>
          <p:cNvSpPr>
            <a:spLocks noGrp="1"/>
          </p:cNvSpPr>
          <p:nvPr>
            <p:ph type="sldNum" sz="quarter" idx="12"/>
          </p:nvPr>
        </p:nvSpPr>
        <p:spPr/>
        <p:txBody>
          <a:bodyPr/>
          <a:lstStyle>
            <a:lvl1pPr>
              <a:defRPr/>
            </a:lvl1pPr>
          </a:lstStyle>
          <a:p>
            <a:pPr>
              <a:defRPr/>
            </a:pPr>
            <a:fld id="{E87C9CD0-0A30-47D9-B957-60DF258E461E}" type="slidenum">
              <a:rPr lang="bg-BG"/>
              <a:pPr>
                <a:defRPr/>
              </a:pPr>
              <a:t>‹Nr.›</a:t>
            </a:fld>
            <a:endParaRPr lang="bg-BG"/>
          </a:p>
        </p:txBody>
      </p:sp>
    </p:spTree>
    <p:extLst>
      <p:ext uri="{BB962C8B-B14F-4D97-AF65-F5344CB8AC3E}">
        <p14:creationId xmlns:p14="http://schemas.microsoft.com/office/powerpoint/2010/main" val="369320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03B4952-3AA1-4359-B5F7-1CB6784091AD}" type="datetimeFigureOut">
              <a:rPr lang="bg-BG"/>
              <a:pPr>
                <a:defRPr/>
              </a:pPr>
              <a:t>24.1.2014 г.</a:t>
            </a:fld>
            <a:endParaRPr lang="bg-BG"/>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bg-BG"/>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F1589873-A678-40AD-916F-7E84AD1FD7E8}" type="slidenum">
              <a:rPr lang="bg-BG"/>
              <a:pPr>
                <a:defRPr/>
              </a:pPr>
              <a:t>‹Nr.›</a:t>
            </a:fld>
            <a:endParaRPr lang="bg-BG"/>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95"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229600" cy="1828800"/>
          </a:xfrm>
        </p:spPr>
        <p:txBody>
          <a:bodyPr>
            <a:normAutofit fontScale="90000"/>
          </a:bodyPr>
          <a:lstStyle/>
          <a:p>
            <a:pPr eaLnBrk="1" fontAlgn="auto" hangingPunct="1">
              <a:spcAft>
                <a:spcPts val="0"/>
              </a:spcAft>
              <a:defRPr/>
            </a:pPr>
            <a:r>
              <a:rPr lang="en-US" dirty="0" err="1" smtClean="0"/>
              <a:t>Arthrose</a:t>
            </a:r>
            <a:r>
              <a:rPr lang="en-US" dirty="0" smtClean="0"/>
              <a:t> (</a:t>
            </a:r>
            <a:r>
              <a:rPr lang="en-US" dirty="0" err="1" smtClean="0"/>
              <a:t>Gelenkabnutzung</a:t>
            </a:r>
            <a:r>
              <a:rPr lang="en-US" dirty="0" smtClean="0"/>
              <a:t>)</a:t>
            </a:r>
            <a:br>
              <a:rPr lang="en-US" dirty="0" smtClean="0"/>
            </a:br>
            <a:endParaRPr lang="bg-BG" dirty="0"/>
          </a:p>
        </p:txBody>
      </p:sp>
      <p:sp>
        <p:nvSpPr>
          <p:cNvPr id="3" name="Subtitle 2"/>
          <p:cNvSpPr>
            <a:spLocks noGrp="1"/>
          </p:cNvSpPr>
          <p:nvPr>
            <p:ph type="subTitle" idx="1"/>
          </p:nvPr>
        </p:nvSpPr>
        <p:spPr>
          <a:xfrm>
            <a:off x="4356100" y="5797550"/>
            <a:ext cx="4608513" cy="1060450"/>
          </a:xfrm>
        </p:spPr>
        <p:txBody>
          <a:bodyPr>
            <a:normAutofit lnSpcReduction="10000"/>
          </a:bodyPr>
          <a:lstStyle/>
          <a:p>
            <a:pPr algn="l" eaLnBrk="1" fontAlgn="auto" hangingPunct="1">
              <a:spcAft>
                <a:spcPts val="0"/>
              </a:spcAft>
              <a:buClr>
                <a:schemeClr val="tx1">
                  <a:shade val="95000"/>
                </a:schemeClr>
              </a:buClr>
              <a:buFont typeface="Wingdings 2"/>
              <a:buNone/>
              <a:defRPr/>
            </a:pPr>
            <a:r>
              <a:rPr lang="en-US" sz="2000" dirty="0" smtClean="0"/>
              <a:t>                                 </a:t>
            </a:r>
            <a:r>
              <a:rPr lang="en-US" sz="2000" b="1" dirty="0" err="1" smtClean="0">
                <a:solidFill>
                  <a:schemeClr val="accent1"/>
                </a:solidFill>
                <a:effectLst>
                  <a:outerShdw blurRad="38100" dist="38100" dir="2700000" algn="tl">
                    <a:srgbClr val="000000">
                      <a:alpha val="43137"/>
                    </a:srgbClr>
                  </a:outerShdw>
                </a:effectLst>
              </a:rPr>
              <a:t>Toma</a:t>
            </a:r>
            <a:r>
              <a:rPr lang="en-US" sz="2000" b="1" dirty="0" smtClean="0">
                <a:solidFill>
                  <a:schemeClr val="accent1"/>
                </a:solidFill>
                <a:effectLst>
                  <a:outerShdw blurRad="38100" dist="38100" dir="2700000" algn="tl">
                    <a:srgbClr val="000000">
                      <a:alpha val="43137"/>
                    </a:srgbClr>
                  </a:outerShdw>
                </a:effectLst>
              </a:rPr>
              <a:t> </a:t>
            </a:r>
            <a:r>
              <a:rPr lang="en-US" sz="2000" b="1" dirty="0" err="1" smtClean="0">
                <a:solidFill>
                  <a:schemeClr val="accent1"/>
                </a:solidFill>
                <a:effectLst>
                  <a:outerShdw blurRad="38100" dist="38100" dir="2700000" algn="tl">
                    <a:srgbClr val="000000">
                      <a:alpha val="43137"/>
                    </a:srgbClr>
                  </a:outerShdw>
                </a:effectLst>
              </a:rPr>
              <a:t>Asparuhov</a:t>
            </a:r>
            <a:endParaRPr lang="en-US" sz="2000" b="1" dirty="0" smtClean="0">
              <a:solidFill>
                <a:schemeClr val="accent1"/>
              </a:solidFill>
              <a:effectLst>
                <a:outerShdw blurRad="38100" dist="38100" dir="2700000" algn="tl">
                  <a:srgbClr val="000000">
                    <a:alpha val="43137"/>
                  </a:srgbClr>
                </a:outerShdw>
              </a:effectLst>
            </a:endParaRPr>
          </a:p>
          <a:p>
            <a:pPr algn="r" eaLnBrk="1" fontAlgn="auto" hangingPunct="1">
              <a:spcAft>
                <a:spcPts val="0"/>
              </a:spcAft>
              <a:buClr>
                <a:schemeClr val="tx1">
                  <a:shade val="95000"/>
                </a:schemeClr>
              </a:buClr>
              <a:buFont typeface="Wingdings 2"/>
              <a:buNone/>
              <a:defRPr/>
            </a:pPr>
            <a:r>
              <a:rPr lang="en-US" sz="2000" b="1" dirty="0" err="1" smtClean="0">
                <a:solidFill>
                  <a:schemeClr val="accent1"/>
                </a:solidFill>
                <a:effectLst>
                  <a:outerShdw blurRad="38100" dist="38100" dir="2700000" algn="tl">
                    <a:srgbClr val="000000">
                      <a:alpha val="43137"/>
                    </a:srgbClr>
                  </a:outerShdw>
                </a:effectLst>
              </a:rPr>
              <a:t>Medizin</a:t>
            </a:r>
            <a:r>
              <a:rPr lang="en-US" sz="2000" b="1" dirty="0" smtClean="0">
                <a:solidFill>
                  <a:schemeClr val="accent1"/>
                </a:solidFill>
                <a:effectLst>
                  <a:outerShdw blurRad="38100" dist="38100" dir="2700000" algn="tl">
                    <a:srgbClr val="000000">
                      <a:alpha val="43137"/>
                    </a:srgbClr>
                  </a:outerShdw>
                </a:effectLst>
              </a:rPr>
              <a:t>, VI </a:t>
            </a:r>
            <a:r>
              <a:rPr lang="en-US" sz="2000" b="1" dirty="0" err="1" smtClean="0">
                <a:solidFill>
                  <a:schemeClr val="accent1"/>
                </a:solidFill>
                <a:effectLst>
                  <a:outerShdw blurRad="38100" dist="38100" dir="2700000" algn="tl">
                    <a:srgbClr val="000000">
                      <a:alpha val="43137"/>
                    </a:srgbClr>
                  </a:outerShdw>
                </a:effectLst>
              </a:rPr>
              <a:t>Gruppe</a:t>
            </a:r>
            <a:endParaRPr lang="en-US" sz="2000" b="1" dirty="0" smtClean="0">
              <a:solidFill>
                <a:schemeClr val="accent1"/>
              </a:solidFill>
              <a:effectLst>
                <a:outerShdw blurRad="38100" dist="38100" dir="2700000" algn="tl">
                  <a:srgbClr val="000000">
                    <a:alpha val="43137"/>
                  </a:srgbClr>
                </a:outerShdw>
              </a:effectLst>
            </a:endParaRPr>
          </a:p>
          <a:p>
            <a:pPr algn="l" eaLnBrk="1" fontAlgn="auto" hangingPunct="1">
              <a:spcAft>
                <a:spcPts val="0"/>
              </a:spcAft>
              <a:buClr>
                <a:schemeClr val="tx1">
                  <a:shade val="95000"/>
                </a:schemeClr>
              </a:buClr>
              <a:buFont typeface="Wingdings 2"/>
              <a:buNone/>
              <a:defRPr/>
            </a:pPr>
            <a:r>
              <a:rPr lang="en-US" sz="2000" b="1" dirty="0" smtClean="0">
                <a:solidFill>
                  <a:schemeClr val="accent1"/>
                </a:solidFill>
                <a:effectLst>
                  <a:outerShdw blurRad="38100" dist="38100" dir="2700000" algn="tl">
                    <a:srgbClr val="000000">
                      <a:alpha val="43137"/>
                    </a:srgbClr>
                  </a:outerShdw>
                </a:effectLst>
              </a:rPr>
              <a:t>                                 11012149</a:t>
            </a:r>
            <a:endParaRPr lang="bg-BG" sz="2000" b="1" dirty="0">
              <a:solidFill>
                <a:schemeClr val="accent1"/>
              </a:solidFill>
              <a:effectLst>
                <a:outerShdw blurRad="38100" dist="38100" dir="2700000" algn="tl">
                  <a:srgbClr val="000000">
                    <a:alpha val="43137"/>
                  </a:srgbClr>
                </a:outerShdw>
              </a:effectLst>
            </a:endParaRPr>
          </a:p>
        </p:txBody>
      </p:sp>
      <p:grpSp>
        <p:nvGrpSpPr>
          <p:cNvPr id="3076" name="Group 3"/>
          <p:cNvGrpSpPr>
            <a:grpSpLocks/>
          </p:cNvGrpSpPr>
          <p:nvPr/>
        </p:nvGrpSpPr>
        <p:grpSpPr bwMode="auto">
          <a:xfrm>
            <a:off x="468313" y="2349500"/>
            <a:ext cx="8189912" cy="2898775"/>
            <a:chOff x="728663" y="3362325"/>
            <a:chExt cx="8189912" cy="2898775"/>
          </a:xfrm>
        </p:grpSpPr>
        <p:pic>
          <p:nvPicPr>
            <p:cNvPr id="3077" name="Picture 1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63" y="3362325"/>
              <a:ext cx="4184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3" descr="File0008"/>
            <p:cNvPicPr>
              <a:picLocks noChangeAspect="1" noChangeArrowheads="1"/>
            </p:cNvPicPr>
            <p:nvPr/>
          </p:nvPicPr>
          <p:blipFill>
            <a:blip r:embed="rId3">
              <a:extLst>
                <a:ext uri="{28A0092B-C50C-407E-A947-70E740481C1C}">
                  <a14:useLocalDpi xmlns:a14="http://schemas.microsoft.com/office/drawing/2010/main" val="0"/>
                </a:ext>
              </a:extLst>
            </a:blip>
            <a:srcRect l="8246"/>
            <a:stretch>
              <a:fillRect/>
            </a:stretch>
          </p:blipFill>
          <p:spPr bwMode="auto">
            <a:xfrm>
              <a:off x="5157788" y="3365500"/>
              <a:ext cx="17732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913" y="3365500"/>
              <a:ext cx="187166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dirty="0" err="1" smtClean="0"/>
              <a:t>Beschreibung</a:t>
            </a:r>
            <a:r>
              <a:rPr lang="en-US" dirty="0" smtClean="0"/>
              <a:t/>
            </a:r>
            <a:br>
              <a:rPr lang="en-US" dirty="0" smtClean="0"/>
            </a:br>
            <a:endParaRPr lang="bg-BG" dirty="0"/>
          </a:p>
        </p:txBody>
      </p:sp>
      <p:sp>
        <p:nvSpPr>
          <p:cNvPr id="3" name="Content Placeholder 2"/>
          <p:cNvSpPr>
            <a:spLocks noGrp="1"/>
          </p:cNvSpPr>
          <p:nvPr>
            <p:ph idx="1"/>
          </p:nvPr>
        </p:nvSpPr>
        <p:spPr>
          <a:xfrm>
            <a:off x="468313" y="1052513"/>
            <a:ext cx="8229600" cy="5689600"/>
          </a:xfrm>
        </p:spPr>
        <p:txBody>
          <a:bodyPr>
            <a:normAutofit/>
          </a:bodyPr>
          <a:lstStyle/>
          <a:p>
            <a:pPr marL="548640" indent="-411480" eaLnBrk="1" fontAlgn="auto" hangingPunct="1">
              <a:spcAft>
                <a:spcPts val="0"/>
              </a:spcAft>
              <a:buClr>
                <a:schemeClr val="tx1">
                  <a:shade val="95000"/>
                </a:schemeClr>
              </a:buClr>
              <a:buFont typeface="Wingdings" pitchFamily="2" charset="2"/>
              <a:buChar char="Ø"/>
              <a:defRPr/>
            </a:pPr>
            <a:r>
              <a:rPr lang="de-DE" sz="2000" b="1" dirty="0" smtClean="0">
                <a:solidFill>
                  <a:schemeClr val="bg1"/>
                </a:solidFill>
                <a:effectLst>
                  <a:outerShdw blurRad="38100" dist="38100" dir="2700000" algn="tl">
                    <a:srgbClr val="000000">
                      <a:alpha val="43137"/>
                    </a:srgbClr>
                  </a:outerShdw>
                </a:effectLst>
              </a:rPr>
              <a:t>Bei Arthrose (Gelenkverschleiß) nutzt sich die Knorpelschicht des Gelenks nach und nach ab. Der Gelenkverschleiß zieht mit der Zeit auch Knochen, Muskeln, Gelenkkapsel und Bänder in Mitleidenschaft. Die Abnutzungserscheinungen bei Arthrose sind schmerzhaft und gehen weit über das altersbedingte Maß hinaus.</a:t>
            </a:r>
          </a:p>
          <a:p>
            <a:pPr marL="548640" indent="-411480" eaLnBrk="1" fontAlgn="auto" hangingPunct="1">
              <a:spcAft>
                <a:spcPts val="0"/>
              </a:spcAft>
              <a:buClr>
                <a:schemeClr val="tx1">
                  <a:shade val="95000"/>
                </a:schemeClr>
              </a:buClr>
              <a:buFont typeface="Wingdings 2"/>
              <a:buChar char=""/>
              <a:defRPr/>
            </a:pPr>
            <a:endParaRPr lang="de-DE" sz="20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de-DE" sz="2000" b="1" dirty="0" smtClean="0">
                <a:solidFill>
                  <a:schemeClr val="bg1"/>
                </a:solidFill>
                <a:effectLst>
                  <a:outerShdw blurRad="38100" dist="38100" dir="2700000" algn="tl">
                    <a:srgbClr val="000000">
                      <a:alpha val="43137"/>
                    </a:srgbClr>
                  </a:outerShdw>
                </a:effectLst>
              </a:rPr>
              <a:t>Der Verschleiß kann an allen Gelenken auftreten. Am häufigsten von Arthrose betroffen sind jedoch:</a:t>
            </a:r>
          </a:p>
          <a:p>
            <a:pPr marL="548640" indent="-411480" eaLnBrk="1" fontAlgn="auto" hangingPunct="1">
              <a:spcAft>
                <a:spcPts val="0"/>
              </a:spcAft>
              <a:buClr>
                <a:schemeClr val="tx1">
                  <a:shade val="95000"/>
                </a:schemeClr>
              </a:buClr>
              <a:buFont typeface="Arial" pitchFamily="34" charset="0"/>
              <a:buChar char="•"/>
              <a:defRPr/>
            </a:pPr>
            <a:r>
              <a:rPr lang="de-DE" sz="2000" b="1" dirty="0" smtClean="0">
                <a:solidFill>
                  <a:schemeClr val="bg1"/>
                </a:solidFill>
                <a:effectLst>
                  <a:outerShdw blurRad="38100" dist="38100" dir="2700000" algn="tl">
                    <a:srgbClr val="000000">
                      <a:alpha val="43137"/>
                    </a:srgbClr>
                  </a:outerShdw>
                </a:effectLst>
              </a:rPr>
              <a:t>Wirbelsäule</a:t>
            </a:r>
          </a:p>
          <a:p>
            <a:pPr marL="548640" indent="-411480" eaLnBrk="1" fontAlgn="auto" hangingPunct="1">
              <a:spcAft>
                <a:spcPts val="0"/>
              </a:spcAft>
              <a:buClr>
                <a:schemeClr val="tx1">
                  <a:shade val="95000"/>
                </a:schemeClr>
              </a:buClr>
              <a:buFont typeface="Arial" pitchFamily="34" charset="0"/>
              <a:buChar char="•"/>
              <a:defRPr/>
            </a:pPr>
            <a:r>
              <a:rPr lang="de-DE" sz="2000" b="1" dirty="0" smtClean="0">
                <a:solidFill>
                  <a:schemeClr val="bg1"/>
                </a:solidFill>
                <a:effectLst>
                  <a:outerShdw blurRad="38100" dist="38100" dir="2700000" algn="tl">
                    <a:srgbClr val="000000">
                      <a:alpha val="43137"/>
                    </a:srgbClr>
                  </a:outerShdw>
                </a:effectLst>
              </a:rPr>
              <a:t>Hüftgelenke</a:t>
            </a:r>
          </a:p>
          <a:p>
            <a:pPr marL="548640" indent="-411480" eaLnBrk="1" fontAlgn="auto" hangingPunct="1">
              <a:spcAft>
                <a:spcPts val="0"/>
              </a:spcAft>
              <a:buClr>
                <a:schemeClr val="tx1">
                  <a:shade val="95000"/>
                </a:schemeClr>
              </a:buClr>
              <a:buFont typeface="Arial" pitchFamily="34" charset="0"/>
              <a:buChar char="•"/>
              <a:defRPr/>
            </a:pPr>
            <a:r>
              <a:rPr lang="de-DE" sz="2000" b="1" dirty="0" smtClean="0">
                <a:solidFill>
                  <a:schemeClr val="bg1"/>
                </a:solidFill>
                <a:effectLst>
                  <a:outerShdw blurRad="38100" dist="38100" dir="2700000" algn="tl">
                    <a:srgbClr val="000000">
                      <a:alpha val="43137"/>
                    </a:srgbClr>
                  </a:outerShdw>
                </a:effectLst>
              </a:rPr>
              <a:t>Kniegelenke</a:t>
            </a:r>
          </a:p>
          <a:p>
            <a:pPr marL="548640" indent="-411480" eaLnBrk="1" fontAlgn="auto" hangingPunct="1">
              <a:spcAft>
                <a:spcPts val="0"/>
              </a:spcAft>
              <a:buClr>
                <a:schemeClr val="tx1">
                  <a:shade val="95000"/>
                </a:schemeClr>
              </a:buClr>
              <a:buFont typeface="Arial" pitchFamily="34" charset="0"/>
              <a:buChar char="•"/>
              <a:defRPr/>
            </a:pPr>
            <a:r>
              <a:rPr lang="de-DE" sz="2000" b="1" dirty="0" smtClean="0">
                <a:solidFill>
                  <a:schemeClr val="bg1"/>
                </a:solidFill>
                <a:effectLst>
                  <a:outerShdw blurRad="38100" dist="38100" dir="2700000" algn="tl">
                    <a:srgbClr val="000000">
                      <a:alpha val="43137"/>
                    </a:srgbClr>
                  </a:outerShdw>
                </a:effectLst>
              </a:rPr>
              <a:t>Handgelenke</a:t>
            </a:r>
          </a:p>
          <a:p>
            <a:pPr marL="548640" indent="-411480" eaLnBrk="1" fontAlgn="auto" hangingPunct="1">
              <a:spcAft>
                <a:spcPts val="0"/>
              </a:spcAft>
              <a:buClr>
                <a:schemeClr val="tx1">
                  <a:shade val="95000"/>
                </a:schemeClr>
              </a:buClr>
              <a:buFont typeface="Arial" pitchFamily="34" charset="0"/>
              <a:buChar char="•"/>
              <a:defRPr/>
            </a:pPr>
            <a:r>
              <a:rPr lang="de-DE" sz="2000" b="1" dirty="0" smtClean="0">
                <a:solidFill>
                  <a:schemeClr val="bg1"/>
                </a:solidFill>
                <a:effectLst>
                  <a:outerShdw blurRad="38100" dist="38100" dir="2700000" algn="tl">
                    <a:srgbClr val="000000">
                      <a:alpha val="43137"/>
                    </a:srgbClr>
                  </a:outerShdw>
                </a:effectLst>
              </a:rPr>
              <a:t>Fußgelenke</a:t>
            </a:r>
          </a:p>
          <a:p>
            <a:pPr marL="548640" indent="-411480" eaLnBrk="1" fontAlgn="auto" hangingPunct="1">
              <a:spcAft>
                <a:spcPts val="0"/>
              </a:spcAft>
              <a:buClr>
                <a:schemeClr val="tx1">
                  <a:shade val="95000"/>
                </a:schemeClr>
              </a:buClr>
              <a:buFont typeface="Wingdings 2"/>
              <a:buNone/>
              <a:defRPr/>
            </a:pPr>
            <a:r>
              <a:rPr lang="de-DE" sz="2000" b="1" dirty="0" smtClean="0">
                <a:solidFill>
                  <a:schemeClr val="bg1"/>
                </a:solidFill>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2"/>
              <a:buNone/>
              <a:defRPr/>
            </a:pPr>
            <a:r>
              <a:rPr lang="de-DE" sz="2000" b="1" dirty="0" smtClean="0">
                <a:solidFill>
                  <a:schemeClr val="bg1"/>
                </a:solidFill>
                <a:effectLst>
                  <a:outerShdw blurRad="38100" dist="38100" dir="2700000" algn="tl">
                    <a:srgbClr val="000000">
                      <a:alpha val="43137"/>
                    </a:srgbClr>
                  </a:outerShdw>
                </a:effectLst>
              </a:rPr>
              <a:t>Also jene Gelenke, die im Alltag am stärksten strapaziert werden.</a:t>
            </a:r>
          </a:p>
          <a:p>
            <a:pPr marL="548640" indent="-411480" eaLnBrk="1" fontAlgn="auto" hangingPunct="1">
              <a:spcAft>
                <a:spcPts val="0"/>
              </a:spcAft>
              <a:buClr>
                <a:schemeClr val="tx1">
                  <a:shade val="95000"/>
                </a:schemeClr>
              </a:buClr>
              <a:buFont typeface="Wingdings 2"/>
              <a:buChar char=""/>
              <a:defRPr/>
            </a:pPr>
            <a:endParaRPr lang="bg-BG" sz="2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eaLnBrk="1" fontAlgn="auto" hangingPunct="1">
              <a:spcAft>
                <a:spcPts val="0"/>
              </a:spcAft>
              <a:defRPr/>
            </a:pPr>
            <a:r>
              <a:rPr lang="en-US" dirty="0" err="1" smtClean="0"/>
              <a:t>Wissen</a:t>
            </a:r>
            <a:endParaRPr lang="bg-BG" dirty="0"/>
          </a:p>
        </p:txBody>
      </p:sp>
      <p:sp>
        <p:nvSpPr>
          <p:cNvPr id="3" name="Content Placeholder 2"/>
          <p:cNvSpPr>
            <a:spLocks noGrp="1"/>
          </p:cNvSpPr>
          <p:nvPr>
            <p:ph idx="1"/>
          </p:nvPr>
        </p:nvSpPr>
        <p:spPr>
          <a:xfrm>
            <a:off x="457200" y="1125538"/>
            <a:ext cx="8229600" cy="5183187"/>
          </a:xfrm>
        </p:spPr>
        <p:txBody>
          <a:bodyPr>
            <a:normAutofit fontScale="77500" lnSpcReduction="20000"/>
          </a:bodyPr>
          <a:lstStyle/>
          <a:p>
            <a:pPr marL="548640" indent="-411480" eaLnBrk="1" fontAlgn="auto" hangingPunct="1">
              <a:spcAft>
                <a:spcPts val="0"/>
              </a:spcAft>
              <a:buClr>
                <a:schemeClr val="tx1">
                  <a:shade val="95000"/>
                </a:schemeClr>
              </a:buClr>
              <a:buFont typeface="Wingdings" pitchFamily="2" charset="2"/>
              <a:buChar char="Ø"/>
              <a:defRPr/>
            </a:pPr>
            <a:r>
              <a:rPr lang="de-DE" b="1" dirty="0" smtClean="0">
                <a:solidFill>
                  <a:schemeClr val="bg1"/>
                </a:solidFill>
                <a:effectLst>
                  <a:outerShdw blurRad="38100" dist="38100" dir="2700000" algn="tl">
                    <a:srgbClr val="000000">
                      <a:alpha val="43137"/>
                    </a:srgbClr>
                  </a:outerShdw>
                </a:effectLst>
              </a:rPr>
              <a:t>Arthrose ist nicht heilbar. Man kann lediglich die Beschwerden lindern und das Fortschreiten der Krankheit verlangsamen. In schweren Fällen muss das Gelenk durch ein Kunstgelenk (Endoprothese) ersetzt werden.</a:t>
            </a:r>
          </a:p>
          <a:p>
            <a:pPr marL="548640" indent="-411480" eaLnBrk="1" fontAlgn="auto" hangingPunct="1">
              <a:spcAft>
                <a:spcPts val="0"/>
              </a:spcAft>
              <a:buClr>
                <a:schemeClr val="tx1">
                  <a:shade val="95000"/>
                </a:schemeClr>
              </a:buClr>
              <a:buFont typeface="Wingdings 2"/>
              <a:buChar char=""/>
              <a:defRPr/>
            </a:pPr>
            <a:endParaRPr lang="de-DE"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de-DE" b="1" dirty="0" smtClean="0">
                <a:solidFill>
                  <a:schemeClr val="bg1"/>
                </a:solidFill>
                <a:effectLst>
                  <a:outerShdw blurRad="38100" dist="38100" dir="2700000" algn="tl">
                    <a:srgbClr val="000000">
                      <a:alpha val="43137"/>
                    </a:srgbClr>
                  </a:outerShdw>
                </a:effectLst>
              </a:rPr>
              <a:t>Arthrose ist die am häufigsten auftretende Gelenkerkrankung weltweit. Im Laufe ihres Lebens sind fast alle Menschen mehr oder weniger stark von Arthrose betroffen. Exakte Zahlen zur Häufigkeit der Arthrose gibt es nicht. Laut Robert Koch-Institut gaben etwa ein Drittel der Frauen und ein Viertel der Männer zwischen 45 und 65 Jahren bei einer Gesundheitsbefragung im Jahre 2009 an, die Diagnose Arthrose bekommen zu haben. Ältere Menschen sind noch häufiger betroffen. Übergewicht begünstigt den Gelenkverschleiß.</a:t>
            </a:r>
          </a:p>
          <a:p>
            <a:pPr marL="548640" indent="-411480" eaLnBrk="1" fontAlgn="auto" hangingPunct="1">
              <a:spcAft>
                <a:spcPts val="0"/>
              </a:spcAft>
              <a:buClr>
                <a:schemeClr val="tx1">
                  <a:shade val="95000"/>
                </a:schemeClr>
              </a:buClr>
              <a:buFont typeface="Wingdings 2"/>
              <a:buChar char=""/>
              <a:defRPr/>
            </a:pPr>
            <a:endParaRPr lang="bg-BG"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eaLnBrk="1" fontAlgn="auto" hangingPunct="1">
              <a:spcAft>
                <a:spcPts val="0"/>
              </a:spcAft>
              <a:defRPr/>
            </a:pPr>
            <a:r>
              <a:rPr lang="en-US" dirty="0" err="1" smtClean="0"/>
              <a:t>Ursachen</a:t>
            </a:r>
            <a:endParaRPr lang="bg-BG" dirty="0"/>
          </a:p>
        </p:txBody>
      </p:sp>
      <p:sp>
        <p:nvSpPr>
          <p:cNvPr id="3" name="Content Placeholder 2"/>
          <p:cNvSpPr>
            <a:spLocks noGrp="1"/>
          </p:cNvSpPr>
          <p:nvPr>
            <p:ph idx="1"/>
          </p:nvPr>
        </p:nvSpPr>
        <p:spPr>
          <a:xfrm>
            <a:off x="468313" y="908050"/>
            <a:ext cx="8229600" cy="5545138"/>
          </a:xfrm>
        </p:spPr>
        <p:txBody>
          <a:bodyPr>
            <a:normAutofit/>
          </a:bodyPr>
          <a:lstStyle/>
          <a:p>
            <a:pPr marL="548640" indent="-411480" eaLnBrk="1" fontAlgn="auto" hangingPunct="1">
              <a:spcAft>
                <a:spcPts val="0"/>
              </a:spcAft>
              <a:buClr>
                <a:schemeClr val="tx1">
                  <a:shade val="95000"/>
                </a:schemeClr>
              </a:buClr>
              <a:buFont typeface="Wingdings 2"/>
              <a:buChar char=""/>
              <a:defRPr/>
            </a:pPr>
            <a:endParaRPr lang="de-DE" sz="15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de-DE" sz="1500" b="1" dirty="0" smtClean="0">
                <a:solidFill>
                  <a:schemeClr val="bg1"/>
                </a:solidFill>
                <a:effectLst>
                  <a:outerShdw blurRad="38100" dist="38100" dir="2700000" algn="tl">
                    <a:srgbClr val="000000">
                      <a:alpha val="43137"/>
                    </a:srgbClr>
                  </a:outerShdw>
                </a:effectLst>
              </a:rPr>
              <a:t>Arthrose entsteht, wenn der Gelenkknorpel überstrapaziert wird. Bei vorgeschädigtem Knorpel reicht dafür manchmal schon eine normale Belastung aus. Warum einige Menschen – zum Teil schon in jungen Jahren – an Arthrose erkranken und andere nicht, ist noch nicht abschließend geklärt. Vermutlich spielen mehrere Faktoren eine Rolle. Die wichtigsten Risikofaktoren sind jedoch langjährige Fehl- und Überbelastung.</a:t>
            </a:r>
          </a:p>
          <a:p>
            <a:pPr marL="548640" indent="-411480" eaLnBrk="1" fontAlgn="auto" hangingPunct="1">
              <a:spcAft>
                <a:spcPts val="0"/>
              </a:spcAft>
              <a:buClr>
                <a:schemeClr val="tx1">
                  <a:shade val="95000"/>
                </a:schemeClr>
              </a:buClr>
              <a:buFont typeface="Wingdings 2"/>
              <a:buChar char=""/>
              <a:defRPr/>
            </a:pPr>
            <a:endParaRPr lang="de-DE" sz="15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de-DE" sz="1500" b="1" dirty="0" smtClean="0">
                <a:solidFill>
                  <a:schemeClr val="bg1"/>
                </a:solidFill>
                <a:effectLst>
                  <a:outerShdw blurRad="38100" dist="38100" dir="2700000" algn="tl">
                    <a:srgbClr val="000000">
                      <a:alpha val="43137"/>
                    </a:srgbClr>
                  </a:outerShdw>
                </a:effectLst>
              </a:rPr>
              <a:t>Mögliche Risikofaktoren für Arthrose sind:</a:t>
            </a:r>
          </a:p>
          <a:p>
            <a:pPr marL="548640" indent="-411480" eaLnBrk="1" fontAlgn="auto" hangingPunct="1">
              <a:spcAft>
                <a:spcPts val="0"/>
              </a:spcAft>
              <a:buClr>
                <a:schemeClr val="tx1">
                  <a:shade val="95000"/>
                </a:schemeClr>
              </a:buClr>
              <a:buFont typeface="Wingdings 2"/>
              <a:buChar char=""/>
              <a:defRPr/>
            </a:pPr>
            <a:endParaRPr lang="bg-BG" sz="1500" b="1" dirty="0">
              <a:solidFill>
                <a:schemeClr val="bg1"/>
              </a:solidFill>
              <a:effectLst>
                <a:outerShdw blurRad="38100" dist="38100" dir="2700000" algn="tl">
                  <a:srgbClr val="000000">
                    <a:alpha val="43137"/>
                  </a:srgbClr>
                </a:outerShdw>
              </a:effectLst>
            </a:endParaRPr>
          </a:p>
        </p:txBody>
      </p:sp>
      <p:pic>
        <p:nvPicPr>
          <p:cNvPr id="6148" name="Picture 3"/>
          <p:cNvPicPr>
            <a:picLocks noChangeAspect="1" noChangeArrowheads="1"/>
          </p:cNvPicPr>
          <p:nvPr/>
        </p:nvPicPr>
        <p:blipFill>
          <a:blip r:embed="rId2">
            <a:lum bright="-12000"/>
            <a:extLst>
              <a:ext uri="{28A0092B-C50C-407E-A947-70E740481C1C}">
                <a14:useLocalDpi xmlns:a14="http://schemas.microsoft.com/office/drawing/2010/main" val="0"/>
              </a:ext>
            </a:extLst>
          </a:blip>
          <a:srcRect l="23958" t="26149" r="26270" b="34482"/>
          <a:stretch>
            <a:fillRect/>
          </a:stretch>
        </p:blipFill>
        <p:spPr bwMode="auto">
          <a:xfrm>
            <a:off x="1619250" y="3213100"/>
            <a:ext cx="5730875"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eaLnBrk="1" fontAlgn="auto" hangingPunct="1">
              <a:spcAft>
                <a:spcPts val="0"/>
              </a:spcAft>
              <a:defRPr/>
            </a:pPr>
            <a:r>
              <a:rPr lang="en-US" dirty="0" err="1" smtClean="0">
                <a:effectLst>
                  <a:outerShdw blurRad="38100" dist="38100" dir="2700000" algn="tl">
                    <a:srgbClr val="000000">
                      <a:alpha val="43137"/>
                    </a:srgbClr>
                  </a:outerShdw>
                </a:effectLst>
              </a:rPr>
              <a:t>Symptome</a:t>
            </a:r>
            <a:endParaRPr lang="bg-B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81075"/>
            <a:ext cx="8229600" cy="5688013"/>
          </a:xfrm>
        </p:spPr>
        <p:txBody>
          <a:bodyPr>
            <a:normAutofit/>
          </a:bodyPr>
          <a:lstStyle/>
          <a:p>
            <a:pPr marL="548640" indent="-411480" eaLnBrk="1" fontAlgn="auto" hangingPunct="1">
              <a:spcAft>
                <a:spcPts val="0"/>
              </a:spcAft>
              <a:buClr>
                <a:schemeClr val="tx1">
                  <a:shade val="95000"/>
                </a:schemeClr>
              </a:buClr>
              <a:buFont typeface="Wingdings" pitchFamily="2" charset="2"/>
              <a:buChar char="Ø"/>
              <a:defRPr/>
            </a:pPr>
            <a:r>
              <a:rPr lang="de-DE" sz="1500" b="1" dirty="0" smtClean="0">
                <a:solidFill>
                  <a:schemeClr val="bg1"/>
                </a:solidFill>
                <a:effectLst>
                  <a:outerShdw blurRad="38100" dist="38100" dir="2700000" algn="tl">
                    <a:srgbClr val="000000">
                      <a:alpha val="43137"/>
                    </a:srgbClr>
                  </a:outerShdw>
                </a:effectLst>
              </a:rPr>
              <a:t>Die ersten Anzeichen einer Arthrose sind meist unspezifisch. Spannungsgefühle und Steifigkeit in den Gelenken können ebenso Frühzeichen des Verschleißes sein, wie Wetterfühligkeit oder ein unsicherer Gang.</a:t>
            </a:r>
          </a:p>
          <a:p>
            <a:pPr marL="548640" indent="-411480" eaLnBrk="1" fontAlgn="auto" hangingPunct="1">
              <a:spcAft>
                <a:spcPts val="0"/>
              </a:spcAft>
              <a:buClr>
                <a:schemeClr val="tx1">
                  <a:shade val="95000"/>
                </a:schemeClr>
              </a:buClr>
              <a:buFont typeface="Wingdings 2"/>
              <a:buChar char=""/>
              <a:defRPr/>
            </a:pPr>
            <a:endParaRPr lang="de-DE" sz="15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de-DE" sz="1500" b="1" dirty="0" smtClean="0">
                <a:solidFill>
                  <a:schemeClr val="bg1"/>
                </a:solidFill>
                <a:effectLst>
                  <a:outerShdw blurRad="38100" dist="38100" dir="2700000" algn="tl">
                    <a:srgbClr val="000000">
                      <a:alpha val="43137"/>
                    </a:srgbClr>
                  </a:outerShdw>
                </a:effectLst>
              </a:rPr>
              <a:t>Typisch für Arthrose sind so genannte Anlaufschmerzen: Zu Beginn einer Bewegung treten heftige Gelenkschmerzen auf, die während der Bewegung allmählich nachlassen.</a:t>
            </a:r>
          </a:p>
          <a:p>
            <a:pPr marL="548640" indent="-411480" eaLnBrk="1" fontAlgn="auto" hangingPunct="1">
              <a:spcAft>
                <a:spcPts val="0"/>
              </a:spcAft>
              <a:buClr>
                <a:schemeClr val="tx1">
                  <a:shade val="95000"/>
                </a:schemeClr>
              </a:buClr>
              <a:buFont typeface="Wingdings 2"/>
              <a:buChar char=""/>
              <a:defRPr/>
            </a:pPr>
            <a:endParaRPr lang="de-DE" sz="15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de-DE" sz="1500" b="1" dirty="0" smtClean="0">
                <a:solidFill>
                  <a:schemeClr val="bg1"/>
                </a:solidFill>
                <a:effectLst>
                  <a:outerShdw blurRad="38100" dist="38100" dir="2700000" algn="tl">
                    <a:srgbClr val="000000">
                      <a:alpha val="43137"/>
                    </a:srgbClr>
                  </a:outerShdw>
                </a:effectLst>
              </a:rPr>
              <a:t>Mit zunehmender Abnutzung verstärken sich die Beschwerden:</a:t>
            </a:r>
          </a:p>
          <a:p>
            <a:pPr marL="548640" indent="-411480" eaLnBrk="1" fontAlgn="auto" hangingPunct="1">
              <a:spcAft>
                <a:spcPts val="0"/>
              </a:spcAft>
              <a:buClr>
                <a:schemeClr val="tx1">
                  <a:shade val="95000"/>
                </a:schemeClr>
              </a:buClr>
              <a:buFont typeface="Arial" pitchFamily="34" charset="0"/>
              <a:buChar char="•"/>
              <a:defRPr/>
            </a:pPr>
            <a:r>
              <a:rPr lang="de-DE" sz="1500" b="1" dirty="0" smtClean="0">
                <a:solidFill>
                  <a:schemeClr val="bg1"/>
                </a:solidFill>
                <a:effectLst>
                  <a:outerShdw blurRad="38100" dist="38100" dir="2700000" algn="tl">
                    <a:srgbClr val="000000">
                      <a:alpha val="43137"/>
                    </a:srgbClr>
                  </a:outerShdw>
                </a:effectLst>
              </a:rPr>
              <a:t>Anfangs macht sich die Arthrose vor allem bei stoßartigen Belastungen bemerkbar, z.B. beim Bergablaufen.</a:t>
            </a:r>
          </a:p>
          <a:p>
            <a:pPr marL="548640" indent="-411480" eaLnBrk="1" fontAlgn="auto" hangingPunct="1">
              <a:spcAft>
                <a:spcPts val="0"/>
              </a:spcAft>
              <a:buClr>
                <a:schemeClr val="tx1">
                  <a:shade val="95000"/>
                </a:schemeClr>
              </a:buClr>
              <a:buFont typeface="Arial" pitchFamily="34" charset="0"/>
              <a:buChar char="•"/>
              <a:defRPr/>
            </a:pPr>
            <a:r>
              <a:rPr lang="de-DE" sz="1500" b="1" dirty="0" smtClean="0">
                <a:solidFill>
                  <a:schemeClr val="bg1"/>
                </a:solidFill>
                <a:effectLst>
                  <a:outerShdw blurRad="38100" dist="38100" dir="2700000" algn="tl">
                    <a:srgbClr val="000000">
                      <a:alpha val="43137"/>
                    </a:srgbClr>
                  </a:outerShdw>
                </a:effectLst>
              </a:rPr>
              <a:t>Fließende Bewegungen wie Radfahren sind häufig noch schmerzfrei möglich.</a:t>
            </a:r>
          </a:p>
          <a:p>
            <a:pPr marL="548640" indent="-411480" eaLnBrk="1" fontAlgn="auto" hangingPunct="1">
              <a:spcAft>
                <a:spcPts val="0"/>
              </a:spcAft>
              <a:buClr>
                <a:schemeClr val="tx1">
                  <a:shade val="95000"/>
                </a:schemeClr>
              </a:buClr>
              <a:buFont typeface="Arial" pitchFamily="34" charset="0"/>
              <a:buChar char="•"/>
              <a:defRPr/>
            </a:pPr>
            <a:r>
              <a:rPr lang="de-DE" sz="1500" b="1" dirty="0" smtClean="0">
                <a:solidFill>
                  <a:schemeClr val="bg1"/>
                </a:solidFill>
                <a:effectLst>
                  <a:outerShdw blurRad="38100" dist="38100" dir="2700000" algn="tl">
                    <a:srgbClr val="000000">
                      <a:alpha val="43137"/>
                    </a:srgbClr>
                  </a:outerShdw>
                </a:effectLst>
              </a:rPr>
              <a:t>Später kommen Ruheschmerzen oder nächtliche Schmerzen hinzu.</a:t>
            </a:r>
          </a:p>
          <a:p>
            <a:pPr marL="548640" indent="-411480" eaLnBrk="1" fontAlgn="auto" hangingPunct="1">
              <a:spcAft>
                <a:spcPts val="0"/>
              </a:spcAft>
              <a:buClr>
                <a:schemeClr val="tx1">
                  <a:shade val="95000"/>
                </a:schemeClr>
              </a:buClr>
              <a:buFont typeface="Arial" pitchFamily="34" charset="0"/>
              <a:buChar char="•"/>
              <a:defRPr/>
            </a:pPr>
            <a:endParaRPr lang="de-DE" sz="15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de-DE" sz="1500" b="1" dirty="0" smtClean="0">
                <a:solidFill>
                  <a:schemeClr val="bg1"/>
                </a:solidFill>
                <a:effectLst>
                  <a:outerShdw blurRad="38100" dist="38100" dir="2700000" algn="tl">
                    <a:srgbClr val="000000">
                      <a:alpha val="43137"/>
                    </a:srgbClr>
                  </a:outerShdw>
                </a:effectLst>
              </a:rPr>
              <a:t>Typisch für eine Arthrose ist, dass sich mehr und weniger schmerzintensive Phasen abwechseln. Abgenutzte Gelenke verformen sich mit der Zeit und werden unbeweglich. Deshalb haben Menschen mit Arthrose der Hüftgelenke nicht selten Schwierigkeiten, aus dem Auto auszusteigen oder sich die Strümpfe anzuziehen.</a:t>
            </a:r>
          </a:p>
          <a:p>
            <a:pPr marL="548640" indent="-411480" eaLnBrk="1" fontAlgn="auto" hangingPunct="1">
              <a:spcAft>
                <a:spcPts val="0"/>
              </a:spcAft>
              <a:buClr>
                <a:schemeClr val="tx1">
                  <a:shade val="95000"/>
                </a:schemeClr>
              </a:buClr>
              <a:buFont typeface="Wingdings" pitchFamily="2" charset="2"/>
              <a:buChar char="Ø"/>
              <a:defRPr/>
            </a:pPr>
            <a:endParaRPr lang="de-DE" sz="15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de-DE" sz="1500" b="1" dirty="0" smtClean="0">
                <a:solidFill>
                  <a:schemeClr val="bg1"/>
                </a:solidFill>
                <a:effectLst>
                  <a:outerShdw blurRad="38100" dist="38100" dir="2700000" algn="tl">
                    <a:srgbClr val="000000">
                      <a:alpha val="43137"/>
                    </a:srgbClr>
                  </a:outerShdw>
                </a:effectLst>
              </a:rPr>
              <a:t>Mithilfe einer Röntgen-Untersuchung lassen sich bei Arthrose Veränderungen am Knochen und der Grad der Abnutzung feststellen.</a:t>
            </a:r>
          </a:p>
          <a:p>
            <a:pPr marL="548640" indent="-411480" eaLnBrk="1" fontAlgn="auto" hangingPunct="1">
              <a:spcAft>
                <a:spcPts val="0"/>
              </a:spcAft>
              <a:buClr>
                <a:schemeClr val="tx1">
                  <a:shade val="95000"/>
                </a:schemeClr>
              </a:buClr>
              <a:buFont typeface="Wingdings 2"/>
              <a:buChar char=""/>
              <a:defRPr/>
            </a:pPr>
            <a:endParaRPr lang="de-DE" sz="15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bg-BG" sz="15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eaLnBrk="1" fontAlgn="auto" hangingPunct="1">
              <a:spcAft>
                <a:spcPts val="0"/>
              </a:spcAft>
              <a:defRPr/>
            </a:pPr>
            <a:r>
              <a:rPr lang="de-DE" dirty="0" smtClean="0">
                <a:solidFill>
                  <a:schemeClr val="accent1"/>
                </a:solidFill>
                <a:effectLst>
                  <a:outerShdw blurRad="38100" dist="38100" dir="2700000" algn="tl">
                    <a:srgbClr val="000000">
                      <a:alpha val="43137"/>
                    </a:srgbClr>
                  </a:outerShdw>
                </a:effectLst>
              </a:rPr>
              <a:t>Implantationszahlen</a:t>
            </a:r>
            <a:endParaRPr lang="de-DE" dirty="0">
              <a:solidFill>
                <a:schemeClr val="accent1"/>
              </a:solidFill>
              <a:effectLst>
                <a:outerShdw blurRad="38100" dist="38100" dir="2700000" algn="tl">
                  <a:srgbClr val="000000">
                    <a:alpha val="43137"/>
                  </a:srgbClr>
                </a:outerShdw>
              </a:effectLst>
            </a:endParaRPr>
          </a:p>
        </p:txBody>
      </p:sp>
      <p:pic>
        <p:nvPicPr>
          <p:cNvPr id="819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268413"/>
            <a:ext cx="6697662" cy="49720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eaLnBrk="1" fontAlgn="auto" hangingPunct="1">
              <a:spcAft>
                <a:spcPts val="0"/>
              </a:spcAft>
              <a:defRPr/>
            </a:pPr>
            <a:r>
              <a:rPr lang="en-US" dirty="0" err="1" smtClean="0">
                <a:solidFill>
                  <a:schemeClr val="accent1"/>
                </a:solidFill>
                <a:effectLst>
                  <a:outerShdw blurRad="38100" dist="38100" dir="2700000" algn="tl">
                    <a:srgbClr val="000000">
                      <a:alpha val="43137"/>
                    </a:srgbClr>
                  </a:outerShdw>
                </a:effectLst>
              </a:rPr>
              <a:t>Therapie</a:t>
            </a:r>
            <a:endParaRPr lang="bg-BG"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81075"/>
            <a:ext cx="8229600" cy="5761038"/>
          </a:xfrm>
        </p:spPr>
        <p:txBody>
          <a:bodyPr>
            <a:noAutofit/>
          </a:bodyPr>
          <a:lstStyle/>
          <a:p>
            <a:pPr marL="548640" indent="-411480" eaLnBrk="1" fontAlgn="auto" hangingPunct="1">
              <a:spcAft>
                <a:spcPts val="0"/>
              </a:spcAft>
              <a:buClr>
                <a:schemeClr val="tx1">
                  <a:shade val="95000"/>
                </a:schemeClr>
              </a:buClr>
              <a:buFont typeface="Wingdings" pitchFamily="2" charset="2"/>
              <a:buChar char="Ø"/>
              <a:defRPr/>
            </a:pPr>
            <a:r>
              <a:rPr lang="en-US" sz="1400" b="1" dirty="0" err="1" smtClean="0">
                <a:solidFill>
                  <a:schemeClr val="bg1"/>
                </a:solidFill>
                <a:effectLst>
                  <a:outerShdw blurRad="38100" dist="38100" dir="2700000" algn="tl">
                    <a:srgbClr val="000000">
                      <a:alpha val="43137"/>
                    </a:srgbClr>
                  </a:outerShdw>
                </a:effectLst>
              </a:rPr>
              <a:t>Gelenke</a:t>
            </a:r>
            <a:r>
              <a:rPr lang="en-US" sz="1400" b="1" dirty="0" smtClean="0">
                <a:solidFill>
                  <a:schemeClr val="bg1"/>
                </a:solidFill>
                <a:effectLst>
                  <a:outerShdw blurRad="38100" dist="38100" dir="2700000" algn="tl">
                    <a:srgbClr val="000000">
                      <a:alpha val="43137"/>
                    </a:srgbClr>
                  </a:outerShdw>
                </a:effectLst>
              </a:rPr>
              <a:t> </a:t>
            </a:r>
            <a:r>
              <a:rPr lang="en-US" sz="1400" b="1" dirty="0" err="1" smtClean="0">
                <a:solidFill>
                  <a:schemeClr val="bg1"/>
                </a:solidFill>
                <a:effectLst>
                  <a:outerShdw blurRad="38100" dist="38100" dir="2700000" algn="tl">
                    <a:srgbClr val="000000">
                      <a:alpha val="43137"/>
                    </a:srgbClr>
                  </a:outerShdw>
                </a:effectLst>
              </a:rPr>
              <a:t>entlasten</a:t>
            </a:r>
            <a:endParaRPr lang="en-US" sz="14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Arial" pitchFamily="34" charset="0"/>
              <a:buChar char="•"/>
              <a:defRPr/>
            </a:pPr>
            <a:r>
              <a:rPr lang="de-DE" sz="1400" b="1" dirty="0" smtClean="0">
                <a:solidFill>
                  <a:schemeClr val="bg1"/>
                </a:solidFill>
                <a:effectLst>
                  <a:outerShdw blurRad="38100" dist="38100" dir="2700000" algn="tl">
                    <a:srgbClr val="000000">
                      <a:alpha val="43137"/>
                    </a:srgbClr>
                  </a:outerShdw>
                </a:effectLst>
              </a:rPr>
              <a:t>Entlasten Sie Ihre Gelenke, denn Fehl- und Überbelastung beschleunigen den Gelenkverschleiß. Für Übergewichtige bedeutet dies, dass sie ihr Körpergewicht</a:t>
            </a:r>
            <a:r>
              <a:rPr lang="de-DE" sz="1400" b="1" u="sng" dirty="0" smtClean="0">
                <a:solidFill>
                  <a:schemeClr val="bg1"/>
                </a:solidFill>
                <a:effectLst>
                  <a:outerShdw blurRad="38100" dist="38100" dir="2700000" algn="tl">
                    <a:srgbClr val="000000">
                      <a:alpha val="43137"/>
                    </a:srgbClr>
                  </a:outerShdw>
                </a:effectLst>
              </a:rPr>
              <a:t> </a:t>
            </a:r>
            <a:r>
              <a:rPr lang="de-DE" sz="1400" b="1" dirty="0" smtClean="0">
                <a:solidFill>
                  <a:schemeClr val="bg1"/>
                </a:solidFill>
                <a:effectLst>
                  <a:outerShdw blurRad="38100" dist="38100" dir="2700000" algn="tl">
                    <a:srgbClr val="000000">
                      <a:alpha val="43137"/>
                    </a:srgbClr>
                  </a:outerShdw>
                </a:effectLst>
              </a:rPr>
              <a:t>reduzieren sollten. Weitere Möglichkeiten der Entlastung sind orthopädische Hilfen</a:t>
            </a:r>
            <a:r>
              <a:rPr lang="de-DE" sz="1400" b="1" u="sng" dirty="0" smtClean="0">
                <a:solidFill>
                  <a:schemeClr val="bg1"/>
                </a:solidFill>
                <a:effectLst>
                  <a:outerShdw blurRad="38100" dist="38100" dir="2700000" algn="tl">
                    <a:srgbClr val="000000">
                      <a:alpha val="43137"/>
                    </a:srgbClr>
                  </a:outerShdw>
                </a:effectLst>
              </a:rPr>
              <a:t> </a:t>
            </a:r>
            <a:r>
              <a:rPr lang="de-DE" sz="1400" b="1" dirty="0" smtClean="0">
                <a:solidFill>
                  <a:schemeClr val="bg1"/>
                </a:solidFill>
                <a:effectLst>
                  <a:outerShdw blurRad="38100" dist="38100" dir="2700000" algn="tl">
                    <a:srgbClr val="000000">
                      <a:alpha val="43137"/>
                    </a:srgbClr>
                  </a:outerShdw>
                </a:effectLst>
              </a:rPr>
              <a:t>wie Handstock, Pufferabsätze oder Innenranderhöhungen der Schuhe. Sie können in einigen Fällen Fehlstellungen ausgleichen und die Arthrose-Beschwerden lindern.</a:t>
            </a:r>
          </a:p>
          <a:p>
            <a:pPr marL="548640" indent="-411480" eaLnBrk="1" fontAlgn="auto" hangingPunct="1">
              <a:spcAft>
                <a:spcPts val="0"/>
              </a:spcAft>
              <a:buClr>
                <a:schemeClr val="tx1">
                  <a:shade val="95000"/>
                </a:schemeClr>
              </a:buClr>
              <a:buFont typeface="Arial" pitchFamily="34" charset="0"/>
              <a:buChar char="•"/>
              <a:defRPr/>
            </a:pPr>
            <a:r>
              <a:rPr lang="de-DE" sz="1400" b="1" dirty="0" smtClean="0">
                <a:solidFill>
                  <a:schemeClr val="bg1"/>
                </a:solidFill>
                <a:effectLst>
                  <a:outerShdw blurRad="38100" dist="38100" dir="2700000" algn="tl">
                    <a:srgbClr val="000000">
                      <a:alpha val="43137"/>
                    </a:srgbClr>
                  </a:outerShdw>
                </a:effectLst>
              </a:rPr>
              <a:t>Durch die Bewegung der Gelenke ohne Belastung wird der Knorpel besser ernährt, was das Fortschreiten der Arthrose verlangsamt. Empfehlenswert sind Schwimmen oder Fahrrad fahren mit sehr leichten Gängen.</a:t>
            </a:r>
          </a:p>
          <a:p>
            <a:pPr marL="548640" indent="-411480" eaLnBrk="1" fontAlgn="auto" hangingPunct="1">
              <a:spcAft>
                <a:spcPts val="0"/>
              </a:spcAft>
              <a:buClr>
                <a:schemeClr val="tx1">
                  <a:shade val="95000"/>
                </a:schemeClr>
              </a:buClr>
              <a:buFont typeface="Wingdings" pitchFamily="2" charset="2"/>
              <a:buChar char="Ø"/>
              <a:defRPr/>
            </a:pPr>
            <a:endParaRPr lang="de-DE" sz="14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en-US" sz="1400" b="1" dirty="0" err="1" smtClean="0">
                <a:solidFill>
                  <a:schemeClr val="bg1"/>
                </a:solidFill>
                <a:effectLst>
                  <a:outerShdw blurRad="38100" dist="38100" dir="2700000" algn="tl">
                    <a:srgbClr val="000000">
                      <a:alpha val="43137"/>
                    </a:srgbClr>
                  </a:outerShdw>
                </a:effectLst>
              </a:rPr>
              <a:t>Medikamente</a:t>
            </a:r>
            <a:endParaRPr lang="en-US" sz="14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Arial" pitchFamily="34" charset="0"/>
              <a:buChar char="•"/>
              <a:defRPr/>
            </a:pPr>
            <a:r>
              <a:rPr lang="de-DE" sz="1400" b="1" dirty="0" smtClean="0">
                <a:solidFill>
                  <a:schemeClr val="bg1"/>
                </a:solidFill>
                <a:effectLst>
                  <a:outerShdw blurRad="38100" dist="38100" dir="2700000" algn="tl">
                    <a:srgbClr val="000000">
                      <a:alpha val="43137"/>
                    </a:srgbClr>
                  </a:outerShdw>
                </a:effectLst>
              </a:rPr>
              <a:t>Die wichtigsten Pfeiler der medikamentösen Therapie von Arthrose sind schmerzlindernde und entzündungshemmende Arzneimittel.</a:t>
            </a:r>
          </a:p>
          <a:p>
            <a:pPr marL="548640" indent="-411480" eaLnBrk="1" fontAlgn="auto" hangingPunct="1">
              <a:spcAft>
                <a:spcPts val="0"/>
              </a:spcAft>
              <a:buClr>
                <a:schemeClr val="tx1">
                  <a:shade val="95000"/>
                </a:schemeClr>
              </a:buClr>
              <a:buFont typeface="Arial" pitchFamily="34" charset="0"/>
              <a:buChar char="•"/>
              <a:defRPr/>
            </a:pPr>
            <a:r>
              <a:rPr lang="en-US" sz="1400" b="1" dirty="0" err="1" smtClean="0">
                <a:solidFill>
                  <a:schemeClr val="bg1"/>
                </a:solidFill>
                <a:effectLst>
                  <a:outerShdw blurRad="38100" dist="38100" dir="2700000" algn="tl">
                    <a:srgbClr val="000000">
                      <a:alpha val="43137"/>
                    </a:srgbClr>
                  </a:outerShdw>
                </a:effectLst>
              </a:rPr>
              <a:t>Neben</a:t>
            </a:r>
            <a:r>
              <a:rPr lang="en-US" sz="1400" b="1" dirty="0" smtClean="0">
                <a:solidFill>
                  <a:schemeClr val="bg1"/>
                </a:solidFill>
                <a:effectLst>
                  <a:outerShdw blurRad="38100" dist="38100" dir="2700000" algn="tl">
                    <a:srgbClr val="000000">
                      <a:alpha val="43137"/>
                    </a:srgbClr>
                  </a:outerShdw>
                </a:effectLst>
              </a:rPr>
              <a:t> </a:t>
            </a:r>
            <a:r>
              <a:rPr lang="en-US" sz="1400" b="1" dirty="0" err="1" smtClean="0">
                <a:solidFill>
                  <a:schemeClr val="bg1"/>
                </a:solidFill>
                <a:effectLst>
                  <a:outerShdw blurRad="38100" dist="38100" dir="2700000" algn="tl">
                    <a:srgbClr val="000000">
                      <a:alpha val="43137"/>
                    </a:srgbClr>
                  </a:outerShdw>
                </a:effectLst>
              </a:rPr>
              <a:t>Schmerzmitteln</a:t>
            </a:r>
            <a:r>
              <a:rPr lang="en-US" sz="1400" b="1" dirty="0" smtClean="0">
                <a:solidFill>
                  <a:schemeClr val="bg1"/>
                </a:solidFill>
                <a:effectLst>
                  <a:outerShdw blurRad="38100" dist="38100" dir="2700000" algn="tl">
                    <a:srgbClr val="000000">
                      <a:alpha val="43137"/>
                    </a:srgbClr>
                  </a:outerShdw>
                </a:effectLst>
              </a:rPr>
              <a:t> </a:t>
            </a:r>
            <a:r>
              <a:rPr lang="en-US" sz="1400" b="1" dirty="0" err="1" smtClean="0">
                <a:solidFill>
                  <a:schemeClr val="bg1"/>
                </a:solidFill>
                <a:effectLst>
                  <a:outerShdw blurRad="38100" dist="38100" dir="2700000" algn="tl">
                    <a:srgbClr val="000000">
                      <a:alpha val="43137"/>
                    </a:srgbClr>
                  </a:outerShdw>
                </a:effectLst>
              </a:rPr>
              <a:t>ohne</a:t>
            </a:r>
            <a:r>
              <a:rPr lang="en-US" sz="1400" b="1" dirty="0" smtClean="0">
                <a:solidFill>
                  <a:schemeClr val="bg1"/>
                </a:solidFill>
                <a:effectLst>
                  <a:outerShdw blurRad="38100" dist="38100" dir="2700000" algn="tl">
                    <a:srgbClr val="000000">
                      <a:alpha val="43137"/>
                    </a:srgbClr>
                  </a:outerShdw>
                </a:effectLst>
              </a:rPr>
              <a:t> </a:t>
            </a:r>
            <a:r>
              <a:rPr lang="en-US" sz="1400" b="1" dirty="0" err="1" smtClean="0">
                <a:solidFill>
                  <a:schemeClr val="bg1"/>
                </a:solidFill>
                <a:effectLst>
                  <a:outerShdw blurRad="38100" dist="38100" dir="2700000" algn="tl">
                    <a:srgbClr val="000000">
                      <a:alpha val="43137"/>
                    </a:srgbClr>
                  </a:outerShdw>
                </a:effectLst>
              </a:rPr>
              <a:t>Kortison</a:t>
            </a:r>
            <a:r>
              <a:rPr lang="en-US" sz="1400" b="1" dirty="0" smtClean="0">
                <a:solidFill>
                  <a:schemeClr val="bg1"/>
                </a:solidFill>
                <a:effectLst>
                  <a:outerShdw blurRad="38100" dist="38100" dir="2700000" algn="tl">
                    <a:srgbClr val="000000">
                      <a:alpha val="43137"/>
                    </a:srgbClr>
                  </a:outerShdw>
                </a:effectLst>
              </a:rPr>
              <a:t> </a:t>
            </a:r>
            <a:r>
              <a:rPr lang="de-DE" sz="1400" b="1" dirty="0" smtClean="0">
                <a:solidFill>
                  <a:schemeClr val="bg1"/>
                </a:solidFill>
                <a:effectLst>
                  <a:outerShdw blurRad="38100" dist="38100" dir="2700000" algn="tl">
                    <a:srgbClr val="000000">
                      <a:alpha val="43137"/>
                    </a:srgbClr>
                  </a:outerShdw>
                </a:effectLst>
              </a:rPr>
              <a:t>setzen Ärzte bei Arthrose auch kortisonhaltige Medikamente ein. In schweren Fällen kann der Arzt das stark entzündungshemmende Kortison direkt in die Gelenke spritzen.</a:t>
            </a:r>
          </a:p>
          <a:p>
            <a:pPr marL="548640" indent="-411480" eaLnBrk="1" fontAlgn="auto" hangingPunct="1">
              <a:spcAft>
                <a:spcPts val="0"/>
              </a:spcAft>
              <a:buClr>
                <a:schemeClr val="tx1">
                  <a:shade val="95000"/>
                </a:schemeClr>
              </a:buClr>
              <a:buFont typeface="Arial" pitchFamily="34" charset="0"/>
              <a:buChar char="•"/>
              <a:defRPr/>
            </a:pPr>
            <a:endParaRPr lang="de-DE" sz="14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en-US" sz="1400" b="1" dirty="0" err="1" smtClean="0">
                <a:solidFill>
                  <a:schemeClr val="bg1"/>
                </a:solidFill>
                <a:effectLst>
                  <a:outerShdw blurRad="38100" dist="38100" dir="2700000" algn="tl">
                    <a:srgbClr val="000000">
                      <a:alpha val="43137"/>
                    </a:srgbClr>
                  </a:outerShdw>
                </a:effectLst>
              </a:rPr>
              <a:t>Künstliches</a:t>
            </a:r>
            <a:r>
              <a:rPr lang="en-US" sz="1400" b="1" dirty="0" smtClean="0">
                <a:solidFill>
                  <a:schemeClr val="bg1"/>
                </a:solidFill>
                <a:effectLst>
                  <a:outerShdw blurRad="38100" dist="38100" dir="2700000" algn="tl">
                    <a:srgbClr val="000000">
                      <a:alpha val="43137"/>
                    </a:srgbClr>
                  </a:outerShdw>
                </a:effectLst>
              </a:rPr>
              <a:t> </a:t>
            </a:r>
            <a:r>
              <a:rPr lang="en-US" sz="1400" b="1" dirty="0" err="1" smtClean="0">
                <a:solidFill>
                  <a:schemeClr val="bg1"/>
                </a:solidFill>
                <a:effectLst>
                  <a:outerShdw blurRad="38100" dist="38100" dir="2700000" algn="tl">
                    <a:srgbClr val="000000">
                      <a:alpha val="43137"/>
                    </a:srgbClr>
                  </a:outerShdw>
                </a:effectLst>
              </a:rPr>
              <a:t>Gelenk</a:t>
            </a:r>
            <a:endParaRPr lang="en-US" sz="14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Arial" pitchFamily="34" charset="0"/>
              <a:buChar char="•"/>
              <a:defRPr/>
            </a:pPr>
            <a:r>
              <a:rPr lang="de-DE" sz="1400" b="1" dirty="0" smtClean="0">
                <a:solidFill>
                  <a:schemeClr val="bg1"/>
                </a:solidFill>
                <a:effectLst>
                  <a:outerShdw blurRad="38100" dist="38100" dir="2700000" algn="tl">
                    <a:srgbClr val="000000">
                      <a:alpha val="43137"/>
                    </a:srgbClr>
                  </a:outerShdw>
                </a:effectLst>
              </a:rPr>
              <a:t>Bei starker Arthrose des Hüft- und Kniegelenks kann eine Operation</a:t>
            </a:r>
            <a:r>
              <a:rPr lang="de-DE" sz="1400" b="1" u="sng" dirty="0" smtClean="0">
                <a:solidFill>
                  <a:schemeClr val="bg1"/>
                </a:solidFill>
                <a:effectLst>
                  <a:outerShdw blurRad="38100" dist="38100" dir="2700000" algn="tl">
                    <a:srgbClr val="000000">
                      <a:alpha val="43137"/>
                    </a:srgbClr>
                  </a:outerShdw>
                </a:effectLst>
              </a:rPr>
              <a:t> </a:t>
            </a:r>
            <a:r>
              <a:rPr lang="de-DE" sz="1400" b="1" dirty="0" smtClean="0">
                <a:solidFill>
                  <a:schemeClr val="bg1"/>
                </a:solidFill>
                <a:effectLst>
                  <a:outerShdw blurRad="38100" dist="38100" dir="2700000" algn="tl">
                    <a:srgbClr val="000000">
                      <a:alpha val="43137"/>
                    </a:srgbClr>
                  </a:outerShdw>
                </a:effectLst>
              </a:rPr>
              <a:t>die Beschwerden lindern. Hierbei ersetzt der Arzt das verschlissene durch ein künstliches Gelenk (Prothese). Nach einem rund zweiwöchigen Krankenhausaufenthalt folgt ein physiotherapeutisches Trainingsprogramm, in dem die Muskeln wieder aufgebaut werden und der Umgang mit dem neuen Gelenk geübt wird. Abhängig von der körperlichen Aktivität beziehungsweise der Beanspruchung der Prothese kann ein künstliches Gelenk zwanzig Jahre oder länger funktionsfähig bleiben. Danach muss es oft ausgetauscht werden.</a:t>
            </a:r>
            <a:endParaRPr lang="en-US" sz="14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Arial" pitchFamily="34" charset="0"/>
              <a:buChar char="•"/>
              <a:defRPr/>
            </a:pPr>
            <a:endParaRPr lang="en-US" sz="1400" b="1" dirty="0" smtClean="0">
              <a:solidFill>
                <a:schemeClr val="bg1"/>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endParaRPr lang="bg-BG" sz="14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eaLnBrk="1" fontAlgn="auto" hangingPunct="1">
              <a:spcAft>
                <a:spcPts val="0"/>
              </a:spcAft>
              <a:defRPr/>
            </a:pPr>
            <a:r>
              <a:rPr lang="en-US" dirty="0" err="1" smtClean="0">
                <a:solidFill>
                  <a:schemeClr val="accent1"/>
                </a:solidFill>
                <a:effectLst>
                  <a:outerShdw blurRad="38100" dist="38100" dir="2700000" algn="tl">
                    <a:srgbClr val="000000">
                      <a:alpha val="43137"/>
                    </a:srgbClr>
                  </a:outerShdw>
                </a:effectLst>
              </a:rPr>
              <a:t>Prognose</a:t>
            </a:r>
            <a:r>
              <a:rPr lang="en-US" dirty="0" smtClean="0">
                <a:solidFill>
                  <a:schemeClr val="accent1"/>
                </a:solidFill>
                <a:effectLst>
                  <a:outerShdw blurRad="38100" dist="38100" dir="2700000" algn="tl">
                    <a:srgbClr val="000000">
                      <a:alpha val="43137"/>
                    </a:srgbClr>
                  </a:outerShdw>
                </a:effectLst>
              </a:rPr>
              <a:t> &amp; </a:t>
            </a:r>
            <a:r>
              <a:rPr lang="en-US" dirty="0" err="1" smtClean="0">
                <a:solidFill>
                  <a:schemeClr val="accent1"/>
                </a:solidFill>
                <a:effectLst>
                  <a:outerShdw blurRad="38100" dist="38100" dir="2700000" algn="tl">
                    <a:srgbClr val="000000">
                      <a:alpha val="43137"/>
                    </a:srgbClr>
                  </a:outerShdw>
                </a:effectLst>
              </a:rPr>
              <a:t>Vorbeugen</a:t>
            </a:r>
            <a:endParaRPr lang="bg-BG"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81075"/>
            <a:ext cx="8229600" cy="5688013"/>
          </a:xfrm>
        </p:spPr>
        <p:txBody>
          <a:bodyPr>
            <a:normAutofit/>
          </a:bodyPr>
          <a:lstStyle/>
          <a:p>
            <a:pPr eaLnBrk="1" hangingPunct="1">
              <a:buFont typeface="Wingdings" pitchFamily="2" charset="2"/>
              <a:buChar char="Ø"/>
              <a:defRPr/>
            </a:pPr>
            <a:r>
              <a:rPr lang="de-DE" altLang="de-DE" sz="1400" b="1" smtClean="0">
                <a:solidFill>
                  <a:schemeClr val="bg1"/>
                </a:solidFill>
                <a:effectLst>
                  <a:outerShdw blurRad="38100" dist="38100" dir="2700000" algn="tl">
                    <a:srgbClr val="FFFFFF"/>
                  </a:outerShdw>
                </a:effectLst>
              </a:rPr>
              <a:t>Eine Arthrose mit Schäden und Verformungen an der Knochensubstanz lässt sich nicht rückgängig machen.</a:t>
            </a:r>
          </a:p>
          <a:p>
            <a:pPr eaLnBrk="1" hangingPunct="1">
              <a:defRPr/>
            </a:pPr>
            <a:endParaRPr lang="de-DE" altLang="de-DE" sz="1400" b="1" smtClean="0">
              <a:solidFill>
                <a:schemeClr val="bg1"/>
              </a:solidFill>
              <a:effectLst>
                <a:outerShdw blurRad="38100" dist="38100" dir="2700000" algn="tl">
                  <a:srgbClr val="FFFFFF"/>
                </a:outerShdw>
              </a:effectLst>
            </a:endParaRPr>
          </a:p>
          <a:p>
            <a:pPr eaLnBrk="1" hangingPunct="1">
              <a:buFont typeface="Wingdings" pitchFamily="2" charset="2"/>
              <a:buChar char="Ø"/>
              <a:defRPr/>
            </a:pPr>
            <a:r>
              <a:rPr lang="de-DE" altLang="de-DE" sz="1400" b="1" smtClean="0">
                <a:solidFill>
                  <a:schemeClr val="bg1"/>
                </a:solidFill>
                <a:effectLst>
                  <a:outerShdw blurRad="38100" dist="38100" dir="2700000" algn="tl">
                    <a:srgbClr val="FFFFFF"/>
                  </a:outerShdw>
                </a:effectLst>
              </a:rPr>
              <a:t>Alle therapeutischen Bemühungen sind darauf ausgerichtet, ein Fortschreiten der Arthrose zu verhindern oder die Symptome zu lindern. Insofern ist die Prognose insgesamt eher ungünstig. Dies sollte aber kein Anlass sein, die therapeutischen Möglichkeiten nicht voll auszuschöpfen.</a:t>
            </a:r>
          </a:p>
          <a:p>
            <a:pPr eaLnBrk="1" hangingPunct="1">
              <a:buFont typeface="Wingdings" pitchFamily="2" charset="2"/>
              <a:buChar char="Ø"/>
              <a:defRPr/>
            </a:pPr>
            <a:endParaRPr lang="de-DE" altLang="de-DE" sz="1400" b="1" smtClean="0">
              <a:solidFill>
                <a:schemeClr val="bg1"/>
              </a:solidFill>
              <a:effectLst>
                <a:outerShdw blurRad="38100" dist="38100" dir="2700000" algn="tl">
                  <a:srgbClr val="FFFFFF"/>
                </a:outerShdw>
              </a:effectLst>
            </a:endParaRPr>
          </a:p>
          <a:p>
            <a:pPr eaLnBrk="1" hangingPunct="1">
              <a:buFont typeface="Wingdings" pitchFamily="2" charset="2"/>
              <a:buChar char="Ø"/>
              <a:defRPr/>
            </a:pPr>
            <a:endParaRPr lang="de-DE" altLang="de-DE" sz="1400" b="1" smtClean="0">
              <a:solidFill>
                <a:schemeClr val="bg1"/>
              </a:solidFill>
              <a:effectLst>
                <a:outerShdw blurRad="38100" dist="38100" dir="2700000" algn="tl">
                  <a:srgbClr val="FFFFFF"/>
                </a:outerShdw>
              </a:effectLst>
            </a:endParaRPr>
          </a:p>
          <a:p>
            <a:pPr eaLnBrk="1" hangingPunct="1">
              <a:buFont typeface="Wingdings" pitchFamily="2" charset="2"/>
              <a:buChar char="Ø"/>
              <a:defRPr/>
            </a:pPr>
            <a:r>
              <a:rPr lang="de-DE" altLang="de-DE" sz="1400" b="1" smtClean="0">
                <a:solidFill>
                  <a:schemeClr val="bg1"/>
                </a:solidFill>
                <a:effectLst>
                  <a:outerShdw blurRad="38100" dist="38100" dir="2700000" algn="tl">
                    <a:srgbClr val="FFFFFF"/>
                  </a:outerShdw>
                </a:effectLst>
              </a:rPr>
              <a:t>Einer Arthrose können Sie vorbeugen, indem Sie ungünstige Belastungen und Fehlbelastungen der Gelenke vermeiden.  Manchmal ist es sinnvoll, Fehlstellungen operativ zu korrigieren, um einer Arthrose vorzubeugen. Die größte Erleichterung verschaffen Sie Ihrem Körper jedoch, wenn Sie überflüssige Pfunde abbauen.</a:t>
            </a:r>
          </a:p>
          <a:p>
            <a:pPr eaLnBrk="1" hangingPunct="1">
              <a:buFont typeface="Wingdings" pitchFamily="2" charset="2"/>
              <a:buChar char="Ø"/>
              <a:defRPr/>
            </a:pPr>
            <a:endParaRPr lang="de-DE" altLang="de-DE" sz="1400" b="1" smtClean="0">
              <a:solidFill>
                <a:schemeClr val="bg1"/>
              </a:solidFill>
              <a:effectLst>
                <a:outerShdw blurRad="38100" dist="38100" dir="2700000" algn="tl">
                  <a:srgbClr val="FFFFFF"/>
                </a:outerShdw>
              </a:effectLst>
            </a:endParaRPr>
          </a:p>
          <a:p>
            <a:pPr eaLnBrk="1" hangingPunct="1">
              <a:buFont typeface="Wingdings" pitchFamily="2" charset="2"/>
              <a:buChar char="Ø"/>
              <a:defRPr/>
            </a:pPr>
            <a:r>
              <a:rPr lang="de-DE" altLang="de-DE" sz="1400" b="1" smtClean="0">
                <a:solidFill>
                  <a:schemeClr val="bg1"/>
                </a:solidFill>
                <a:effectLst>
                  <a:outerShdw blurRad="38100" dist="38100" dir="2700000" algn="tl">
                    <a:srgbClr val="FFFFFF"/>
                  </a:outerShdw>
                </a:effectLst>
              </a:rPr>
              <a:t>Bleiben Sie aktiv! Bewegung fördert die Knorpelernährung, stärkt das Gelenk und verlangsamt so das Fortschreiten der Arthrose. Wechseln Sie von gelenkbelastenden zu schonenden Sportarten. Besonders günstig sind Sportarten mit einem weichen, geführten Bewegungsablauf ohne Stoß- oder Druckbelastungen, zum Beispiel Fahrrad fahren oder Schwimmen</a:t>
            </a:r>
          </a:p>
          <a:p>
            <a:pPr eaLnBrk="1" hangingPunct="1">
              <a:buFont typeface="Wingdings" pitchFamily="2" charset="2"/>
              <a:buChar char="Ø"/>
              <a:defRPr/>
            </a:pPr>
            <a:endParaRPr lang="de-DE" altLang="de-DE" sz="1400" b="1" smtClean="0">
              <a:solidFill>
                <a:schemeClr val="bg1"/>
              </a:solidFill>
              <a:effectLst>
                <a:outerShdw blurRad="38100" dist="38100" dir="2700000" algn="tl">
                  <a:srgbClr val="FFFFFF"/>
                </a:outerShdw>
              </a:effectLst>
            </a:endParaRPr>
          </a:p>
          <a:p>
            <a:pPr eaLnBrk="1" hangingPunct="1">
              <a:buFont typeface="Wingdings" pitchFamily="2" charset="2"/>
              <a:buChar char="Ø"/>
              <a:defRPr/>
            </a:pPr>
            <a:r>
              <a:rPr lang="de-DE" altLang="de-DE" sz="1400" b="1" smtClean="0">
                <a:solidFill>
                  <a:schemeClr val="bg1"/>
                </a:solidFill>
                <a:effectLst>
                  <a:outerShdw blurRad="38100" dist="38100" dir="2700000" algn="tl">
                    <a:srgbClr val="FFFFFF"/>
                  </a:outerShdw>
                </a:effectLst>
              </a:rPr>
              <a:t>Den größten Nutzen haben Aktivitäten, die Teil Ihres täglichen Lebens werden und die Sie dauerhaft ausüben. Gewöhnen Sie sich zum Beispiel daran, regelmäßig spazieren zu gehen, oder Einkäufe mit dem Fahrrad zu erledigen..</a:t>
            </a:r>
          </a:p>
          <a:p>
            <a:pPr eaLnBrk="1" hangingPunct="1">
              <a:defRPr/>
            </a:pPr>
            <a:endParaRPr lang="bg-BG" altLang="de-DE" sz="1400" b="1" smtClean="0">
              <a:solidFill>
                <a:schemeClr val="bg1"/>
              </a:solidFill>
              <a:effectLst>
                <a:outerShdw blurRad="38100" dist="38100" dir="2700000" algn="tl">
                  <a:srgbClr val="FFFFFF"/>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eaLnBrk="1" fontAlgn="auto" hangingPunct="1">
              <a:spcAft>
                <a:spcPts val="0"/>
              </a:spcAft>
              <a:defRPr/>
            </a:pPr>
            <a:r>
              <a:rPr lang="en-US" dirty="0" err="1" smtClean="0">
                <a:solidFill>
                  <a:schemeClr val="accent1"/>
                </a:solidFill>
                <a:effectLst>
                  <a:outerShdw blurRad="38100" dist="38100" dir="2700000" algn="tl">
                    <a:srgbClr val="000000">
                      <a:alpha val="43137"/>
                    </a:srgbClr>
                  </a:outerShdw>
                </a:effectLst>
              </a:rPr>
              <a:t>Bleiben</a:t>
            </a:r>
            <a:r>
              <a:rPr lang="en-US" dirty="0" smtClean="0">
                <a:solidFill>
                  <a:schemeClr val="accent1"/>
                </a:solidFill>
                <a:effectLst>
                  <a:outerShdw blurRad="38100" dist="38100" dir="2700000" algn="tl">
                    <a:srgbClr val="000000">
                      <a:alpha val="43137"/>
                    </a:srgbClr>
                  </a:outerShdw>
                </a:effectLst>
              </a:rPr>
              <a:t> </a:t>
            </a:r>
            <a:r>
              <a:rPr lang="en-US" dirty="0" err="1" smtClean="0">
                <a:solidFill>
                  <a:schemeClr val="accent1"/>
                </a:solidFill>
                <a:effectLst>
                  <a:outerShdw blurRad="38100" dist="38100" dir="2700000" algn="tl">
                    <a:srgbClr val="000000">
                      <a:alpha val="43137"/>
                    </a:srgbClr>
                  </a:outerShdw>
                </a:effectLst>
              </a:rPr>
              <a:t>Sie</a:t>
            </a:r>
            <a:r>
              <a:rPr lang="en-US" dirty="0" smtClean="0">
                <a:solidFill>
                  <a:schemeClr val="accent1"/>
                </a:solidFill>
                <a:effectLst>
                  <a:outerShdw blurRad="38100" dist="38100" dir="2700000" algn="tl">
                    <a:srgbClr val="000000">
                      <a:alpha val="43137"/>
                    </a:srgbClr>
                  </a:outerShdw>
                </a:effectLst>
              </a:rPr>
              <a:t> </a:t>
            </a:r>
            <a:r>
              <a:rPr lang="en-US" dirty="0" err="1" smtClean="0">
                <a:solidFill>
                  <a:schemeClr val="accent1"/>
                </a:solidFill>
                <a:effectLst>
                  <a:outerShdw blurRad="38100" dist="38100" dir="2700000" algn="tl">
                    <a:srgbClr val="000000">
                      <a:alpha val="43137"/>
                    </a:srgbClr>
                  </a:outerShdw>
                </a:effectLst>
              </a:rPr>
              <a:t>aktiv</a:t>
            </a:r>
            <a:r>
              <a:rPr lang="en-US" dirty="0" smtClean="0">
                <a:solidFill>
                  <a:schemeClr val="accent1"/>
                </a:solidFill>
                <a:effectLst>
                  <a:outerShdw blurRad="38100" dist="38100" dir="2700000" algn="tl">
                    <a:srgbClr val="000000">
                      <a:alpha val="43137"/>
                    </a:srgbClr>
                  </a:outerShdw>
                </a:effectLst>
              </a:rPr>
              <a:t>!</a:t>
            </a:r>
            <a:endParaRPr lang="bg-BG" dirty="0">
              <a:solidFill>
                <a:schemeClr val="accent1"/>
              </a:solidFill>
              <a:effectLst>
                <a:outerShdw blurRad="38100" dist="38100" dir="2700000" algn="tl">
                  <a:srgbClr val="000000">
                    <a:alpha val="43137"/>
                  </a:srgbClr>
                </a:outerShdw>
              </a:effectLst>
            </a:endParaRPr>
          </a:p>
        </p:txBody>
      </p:sp>
      <p:pic>
        <p:nvPicPr>
          <p:cNvPr id="11267" name="Picture 7" descr="Vorfreude"/>
          <p:cNvPicPr>
            <a:picLocks noGrp="1" noChangeAspect="1" noChangeArrowheads="1"/>
          </p:cNvPicPr>
          <p:nvPr>
            <p:ph idx="1"/>
          </p:nvPr>
        </p:nvPicPr>
        <p:blipFill>
          <a:blip r:embed="rId2">
            <a:clrChange>
              <a:clrFrom>
                <a:srgbClr val="5A5C5A"/>
              </a:clrFrom>
              <a:clrTo>
                <a:srgbClr val="5A5C5A">
                  <a:alpha val="0"/>
                </a:srgbClr>
              </a:clrTo>
            </a:clrChange>
            <a:extLst>
              <a:ext uri="{28A0092B-C50C-407E-A947-70E740481C1C}">
                <a14:useLocalDpi xmlns:a14="http://schemas.microsoft.com/office/drawing/2010/main" val="0"/>
              </a:ext>
            </a:extLst>
          </a:blip>
          <a:srcRect l="5832" t="1627" r="1964"/>
          <a:stretch>
            <a:fillRect/>
          </a:stretch>
        </p:blipFill>
        <p:spPr>
          <a:xfrm>
            <a:off x="1835150" y="1125538"/>
            <a:ext cx="5473700" cy="5218112"/>
          </a:xfr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442</Words>
  <Application>Microsoft Office PowerPoint</Application>
  <PresentationFormat>Bildschirmpräsentation (4:3)</PresentationFormat>
  <Paragraphs>61</Paragraphs>
  <Slides>9</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Arial</vt:lpstr>
      <vt:lpstr>Times New Roman</vt:lpstr>
      <vt:lpstr>Wingdings 2</vt:lpstr>
      <vt:lpstr>Wingdings</vt:lpstr>
      <vt:lpstr>Wingdings 3</vt:lpstr>
      <vt:lpstr>Calibri</vt:lpstr>
      <vt:lpstr>Book Antiqua</vt:lpstr>
      <vt:lpstr>Apex</vt:lpstr>
      <vt:lpstr>Arthrose (Gelenkabnutzung) </vt:lpstr>
      <vt:lpstr>Beschreibung </vt:lpstr>
      <vt:lpstr>Wissen</vt:lpstr>
      <vt:lpstr>Ursachen</vt:lpstr>
      <vt:lpstr>Symptome</vt:lpstr>
      <vt:lpstr>Implantationszahlen</vt:lpstr>
      <vt:lpstr>Therapie</vt:lpstr>
      <vt:lpstr>Prognose &amp; Vorbeugen</vt:lpstr>
      <vt:lpstr>Bleiben Sie aktiv!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Arthrose (Gelenkabnutzung)</dc:title>
  <dc:creator>Toma</dc:creator>
  <cp:lastModifiedBy>Gerhard Wazel</cp:lastModifiedBy>
  <cp:revision>22</cp:revision>
  <dcterms:created xsi:type="dcterms:W3CDTF">2014-01-23T06:13:58Z</dcterms:created>
  <dcterms:modified xsi:type="dcterms:W3CDTF">2014-01-24T15:24:14Z</dcterms:modified>
</cp:coreProperties>
</file>