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64" r:id="rId5"/>
    <p:sldId id="259" r:id="rId6"/>
    <p:sldId id="265" r:id="rId7"/>
    <p:sldId id="260" r:id="rId8"/>
    <p:sldId id="266" r:id="rId9"/>
    <p:sldId id="262" r:id="rId10"/>
    <p:sldId id="263" r:id="rId11"/>
    <p:sldId id="267" r:id="rId12"/>
    <p:sldId id="268" r:id="rId13"/>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8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F3AC66A-0BFC-48B7-B696-BEFE39C51D4C}" type="datetimeFigureOut">
              <a:rPr lang="bg-BG" smtClean="0"/>
              <a:pPr/>
              <a:t>24.1.2014 г.</a:t>
            </a:fld>
            <a:endParaRPr lang="bg-BG"/>
          </a:p>
        </p:txBody>
      </p:sp>
      <p:sp>
        <p:nvSpPr>
          <p:cNvPr id="19" name="Footer Placeholder 18"/>
          <p:cNvSpPr>
            <a:spLocks noGrp="1"/>
          </p:cNvSpPr>
          <p:nvPr>
            <p:ph type="ftr" sz="quarter" idx="11"/>
          </p:nvPr>
        </p:nvSpPr>
        <p:spPr/>
        <p:txBody>
          <a:bodyPr/>
          <a:lstStyle/>
          <a:p>
            <a:endParaRPr lang="bg-BG"/>
          </a:p>
        </p:txBody>
      </p:sp>
      <p:sp>
        <p:nvSpPr>
          <p:cNvPr id="27" name="Slide Number Placeholder 26"/>
          <p:cNvSpPr>
            <a:spLocks noGrp="1"/>
          </p:cNvSpPr>
          <p:nvPr>
            <p:ph type="sldNum" sz="quarter" idx="12"/>
          </p:nvPr>
        </p:nvSpPr>
        <p:spPr/>
        <p:txBody>
          <a:bodyPr/>
          <a:lstStyle/>
          <a:p>
            <a:fld id="{E3E56BF3-ED13-4C7D-A725-68A17D81EC1F}" type="slidenum">
              <a:rPr lang="bg-BG" smtClean="0"/>
              <a:pPr/>
              <a:t>‹Nr.›</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3AC66A-0BFC-48B7-B696-BEFE39C51D4C}" type="datetimeFigureOut">
              <a:rPr lang="bg-BG" smtClean="0"/>
              <a:pPr/>
              <a:t>24.1.2014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3E56BF3-ED13-4C7D-A725-68A17D81EC1F}" type="slidenum">
              <a:rPr lang="bg-BG" smtClean="0"/>
              <a:pPr/>
              <a:t>‹Nr.›</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3AC66A-0BFC-48B7-B696-BEFE39C51D4C}" type="datetimeFigureOut">
              <a:rPr lang="bg-BG" smtClean="0"/>
              <a:pPr/>
              <a:t>24.1.2014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3E56BF3-ED13-4C7D-A725-68A17D81EC1F}" type="slidenum">
              <a:rPr lang="bg-BG" smtClean="0"/>
              <a:pPr/>
              <a:t>‹Nr.›</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3AC66A-0BFC-48B7-B696-BEFE39C51D4C}" type="datetimeFigureOut">
              <a:rPr lang="bg-BG" smtClean="0"/>
              <a:pPr/>
              <a:t>24.1.2014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3E56BF3-ED13-4C7D-A725-68A17D81EC1F}" type="slidenum">
              <a:rPr lang="bg-BG" smtClean="0"/>
              <a:pPr/>
              <a:t>‹Nr.›</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F3AC66A-0BFC-48B7-B696-BEFE39C51D4C}" type="datetimeFigureOut">
              <a:rPr lang="bg-BG" smtClean="0"/>
              <a:pPr/>
              <a:t>24.1.2014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3E56BF3-ED13-4C7D-A725-68A17D81EC1F}" type="slidenum">
              <a:rPr lang="bg-BG" smtClean="0"/>
              <a:pPr/>
              <a:t>‹Nr.›</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F3AC66A-0BFC-48B7-B696-BEFE39C51D4C}" type="datetimeFigureOut">
              <a:rPr lang="bg-BG" smtClean="0"/>
              <a:pPr/>
              <a:t>24.1.2014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E3E56BF3-ED13-4C7D-A725-68A17D81EC1F}" type="slidenum">
              <a:rPr lang="bg-BG" smtClean="0"/>
              <a:pPr/>
              <a:t>‹Nr.›</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F3AC66A-0BFC-48B7-B696-BEFE39C51D4C}" type="datetimeFigureOut">
              <a:rPr lang="bg-BG" smtClean="0"/>
              <a:pPr/>
              <a:t>24.1.2014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E3E56BF3-ED13-4C7D-A725-68A17D81EC1F}" type="slidenum">
              <a:rPr lang="bg-BG" smtClean="0"/>
              <a:pPr/>
              <a:t>‹Nr.›</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F3AC66A-0BFC-48B7-B696-BEFE39C51D4C}" type="datetimeFigureOut">
              <a:rPr lang="bg-BG" smtClean="0"/>
              <a:pPr/>
              <a:t>24.1.2014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E3E56BF3-ED13-4C7D-A725-68A17D81EC1F}" type="slidenum">
              <a:rPr lang="bg-BG" smtClean="0"/>
              <a:pPr/>
              <a:t>‹Nr.›</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AC66A-0BFC-48B7-B696-BEFE39C51D4C}" type="datetimeFigureOut">
              <a:rPr lang="bg-BG" smtClean="0"/>
              <a:pPr/>
              <a:t>24.1.2014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E3E56BF3-ED13-4C7D-A725-68A17D81EC1F}" type="slidenum">
              <a:rPr lang="bg-BG" smtClean="0"/>
              <a:pPr/>
              <a:t>‹Nr.›</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F3AC66A-0BFC-48B7-B696-BEFE39C51D4C}" type="datetimeFigureOut">
              <a:rPr lang="bg-BG" smtClean="0"/>
              <a:pPr/>
              <a:t>24.1.2014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E3E56BF3-ED13-4C7D-A725-68A17D81EC1F}" type="slidenum">
              <a:rPr lang="bg-BG" smtClean="0"/>
              <a:pPr/>
              <a:t>‹Nr.›</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F3AC66A-0BFC-48B7-B696-BEFE39C51D4C}" type="datetimeFigureOut">
              <a:rPr lang="bg-BG" smtClean="0"/>
              <a:pPr/>
              <a:t>24.1.2014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a:xfrm>
            <a:off x="8077200" y="6356350"/>
            <a:ext cx="609600" cy="365125"/>
          </a:xfrm>
        </p:spPr>
        <p:txBody>
          <a:bodyPr/>
          <a:lstStyle/>
          <a:p>
            <a:fld id="{E3E56BF3-ED13-4C7D-A725-68A17D81EC1F}" type="slidenum">
              <a:rPr lang="bg-BG" smtClean="0"/>
              <a:pPr/>
              <a:t>‹Nr.›</a:t>
            </a:fld>
            <a:endParaRPr lang="bg-BG"/>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F3AC66A-0BFC-48B7-B696-BEFE39C51D4C}" type="datetimeFigureOut">
              <a:rPr lang="bg-BG" smtClean="0"/>
              <a:pPr/>
              <a:t>24.1.2014 г.</a:t>
            </a:fld>
            <a:endParaRPr lang="bg-BG"/>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bg-BG"/>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3E56BF3-ED13-4C7D-A725-68A17D81EC1F}" type="slidenum">
              <a:rPr lang="bg-BG" smtClean="0"/>
              <a:pPr/>
              <a:t>‹Nr.›</a:t>
            </a:fld>
            <a:endParaRPr lang="bg-BG"/>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851648" cy="1828800"/>
          </a:xfrm>
        </p:spPr>
        <p:txBody>
          <a:bodyPr>
            <a:normAutofit/>
          </a:bodyPr>
          <a:lstStyle/>
          <a:p>
            <a:pPr algn="ctr"/>
            <a:r>
              <a:rPr lang="de-DE" sz="9600" dirty="0" smtClean="0"/>
              <a:t>Aromatherapie</a:t>
            </a:r>
            <a:endParaRPr lang="bg-BG" sz="9600" dirty="0"/>
          </a:p>
        </p:txBody>
      </p:sp>
      <p:sp>
        <p:nvSpPr>
          <p:cNvPr id="3" name="Subtitle 2"/>
          <p:cNvSpPr>
            <a:spLocks noGrp="1"/>
          </p:cNvSpPr>
          <p:nvPr>
            <p:ph type="subTitle" idx="1"/>
          </p:nvPr>
        </p:nvSpPr>
        <p:spPr>
          <a:xfrm>
            <a:off x="679704" y="5181600"/>
            <a:ext cx="7854696" cy="1752600"/>
          </a:xfrm>
        </p:spPr>
        <p:txBody>
          <a:bodyPr/>
          <a:lstStyle/>
          <a:p>
            <a:r>
              <a:rPr lang="en-US" sz="3200" b="1" dirty="0" smtClean="0">
                <a:effectLst>
                  <a:outerShdw blurRad="38100" dist="38100" dir="2700000" algn="tl">
                    <a:srgbClr val="000000">
                      <a:alpha val="43137"/>
                    </a:srgbClr>
                  </a:outerShdw>
                </a:effectLst>
              </a:rPr>
              <a:t>Kenan Schenol</a:t>
            </a:r>
          </a:p>
          <a:p>
            <a:r>
              <a:rPr lang="en-US" dirty="0" smtClean="0"/>
              <a:t>student der Pharmazie</a:t>
            </a:r>
          </a:p>
          <a:p>
            <a:r>
              <a:rPr lang="en-US" dirty="0" smtClean="0"/>
              <a:t>Medizinishe Universit</a:t>
            </a:r>
            <a:r>
              <a:rPr lang="bg-BG" dirty="0" smtClean="0"/>
              <a:t>ä</a:t>
            </a:r>
            <a:r>
              <a:rPr lang="en-US" dirty="0" smtClean="0"/>
              <a:t>t Varna</a:t>
            </a:r>
            <a:endParaRPr lang="bg-BG" dirty="0"/>
          </a:p>
        </p:txBody>
      </p:sp>
      <p:pic>
        <p:nvPicPr>
          <p:cNvPr id="1026" name="Picture 2" descr="C:\Documents and Settings\User-pc\My Documents\Aromatherapie\aromatherapie.jpg"/>
          <p:cNvPicPr>
            <a:picLocks noChangeAspect="1" noChangeArrowheads="1"/>
          </p:cNvPicPr>
          <p:nvPr/>
        </p:nvPicPr>
        <p:blipFill>
          <a:blip r:embed="rId2" cstate="print"/>
          <a:srcRect/>
          <a:stretch>
            <a:fillRect/>
          </a:stretch>
        </p:blipFill>
        <p:spPr bwMode="auto">
          <a:xfrm>
            <a:off x="1981200" y="2209800"/>
            <a:ext cx="5008374" cy="2819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304800"/>
            <a:ext cx="3810000" cy="1143000"/>
          </a:xfrm>
        </p:spPr>
        <p:txBody>
          <a:bodyPr>
            <a:normAutofit/>
          </a:bodyPr>
          <a:lstStyle/>
          <a:p>
            <a:r>
              <a:rPr lang="en-US" dirty="0" smtClean="0">
                <a:effectLst>
                  <a:outerShdw blurRad="38100" dist="38100" dir="2700000" algn="tl">
                    <a:srgbClr val="000000">
                      <a:alpha val="43137"/>
                    </a:srgbClr>
                  </a:outerShdw>
                </a:effectLst>
              </a:rPr>
              <a:t>Gefahren</a:t>
            </a:r>
            <a:endParaRPr lang="bg-B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6553200" cy="4953000"/>
          </a:xfrm>
        </p:spPr>
        <p:txBody>
          <a:bodyPr>
            <a:normAutofit lnSpcReduction="10000"/>
          </a:bodyPr>
          <a:lstStyle/>
          <a:p>
            <a:r>
              <a:rPr lang="de-DE" sz="2400" dirty="0"/>
              <a:t>Ätherische Öle müssen – wie alle pharmazeutischen Wirkstoffe – sorgfältig dosiert werden, denn es können sowohl Nebenwirkungen als auch toxische Erscheinungen auftreten. Vor allem bei Kindern, Schwangeren und geschwächten Personen sollte man mit der Anwendung ätherischer Öle – beispielsweise bei </a:t>
            </a:r>
            <a:r>
              <a:rPr lang="de-DE" sz="2400" dirty="0" smtClean="0"/>
              <a:t>Erkältungen</a:t>
            </a:r>
            <a:r>
              <a:rPr lang="de-DE" sz="2400" dirty="0"/>
              <a:t> – sehr vorsichtig sein. Unverdünnte ätherische Öle können auf empfindlicher Haut zu Reizungen oder gar Verätzungen führen. </a:t>
            </a:r>
            <a:endParaRPr lang="bg-BG" sz="2400" dirty="0" smtClean="0"/>
          </a:p>
          <a:p>
            <a:r>
              <a:rPr lang="de-DE" sz="2400" dirty="0" smtClean="0"/>
              <a:t>Bei</a:t>
            </a:r>
            <a:r>
              <a:rPr lang="de-DE" sz="2400" dirty="0"/>
              <a:t> Kleinkindern sollte auf die Anwendung ätherischer Öle verzichtet werden.</a:t>
            </a:r>
          </a:p>
          <a:p>
            <a:endParaRPr lang="bg-BG" dirty="0"/>
          </a:p>
        </p:txBody>
      </p:sp>
      <p:pic>
        <p:nvPicPr>
          <p:cNvPr id="8194" name="Picture 2" descr="C:\Documents and Settings\User-pc\My Documents\Aromatherapie\10-dinge.jpg"/>
          <p:cNvPicPr>
            <a:picLocks noChangeAspect="1" noChangeArrowheads="1"/>
          </p:cNvPicPr>
          <p:nvPr/>
        </p:nvPicPr>
        <p:blipFill>
          <a:blip r:embed="rId2" cstate="print"/>
          <a:srcRect l="43333" r="11667"/>
          <a:stretch>
            <a:fillRect/>
          </a:stretch>
        </p:blipFill>
        <p:spPr bwMode="auto">
          <a:xfrm>
            <a:off x="6781800" y="2286000"/>
            <a:ext cx="2209800" cy="335562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389120"/>
          </a:xfrm>
        </p:spPr>
        <p:txBody>
          <a:bodyPr>
            <a:normAutofit/>
          </a:bodyPr>
          <a:lstStyle/>
          <a:p>
            <a:r>
              <a:rPr lang="de-DE" sz="2200" dirty="0" smtClean="0"/>
              <a:t>Ein Großteil der verkauften Aromaöle stammt nicht (mehr) aus natürlichen Quellen, sondern wird synthetisch oder halbsynthetisch hergestellt. Viele Aromaöle pflanzlicher Herkunft können Giftstoffe enthalten, was ihren innerlichen Gebrauch, aber auch das Auftragen auf die Haut nicht ungefährlich macht. </a:t>
            </a:r>
          </a:p>
          <a:p>
            <a:r>
              <a:rPr lang="de-DE" sz="2200" dirty="0" smtClean="0"/>
              <a:t>Als ganz besonders gefährlich ist die potenzielle Allergenität der Aromaöle zu betrachten. Bei bekannter Neigung zu allergischen Reaktionen sollte daher im Zweifelsfall auf eine Anwendung verzichtet werden.</a:t>
            </a:r>
          </a:p>
          <a:p>
            <a:endParaRPr lang="bg-BG" dirty="0"/>
          </a:p>
        </p:txBody>
      </p:sp>
      <p:pic>
        <p:nvPicPr>
          <p:cNvPr id="9218" name="Picture 2" descr="C:\Documents and Settings\User-pc\My Documents\Aromatherapie\Derma_Ausschlag_th_93592534_01.jpg"/>
          <p:cNvPicPr>
            <a:picLocks noChangeAspect="1" noChangeArrowheads="1"/>
          </p:cNvPicPr>
          <p:nvPr/>
        </p:nvPicPr>
        <p:blipFill>
          <a:blip r:embed="rId2" cstate="print"/>
          <a:srcRect/>
          <a:stretch>
            <a:fillRect/>
          </a:stretch>
        </p:blipFill>
        <p:spPr bwMode="auto">
          <a:xfrm>
            <a:off x="228600" y="4495800"/>
            <a:ext cx="4343400" cy="2171700"/>
          </a:xfrm>
          <a:prstGeom prst="rect">
            <a:avLst/>
          </a:prstGeom>
          <a:ln>
            <a:noFill/>
          </a:ln>
          <a:effectLst>
            <a:softEdge rad="112500"/>
          </a:effectLst>
        </p:spPr>
      </p:pic>
      <p:pic>
        <p:nvPicPr>
          <p:cNvPr id="9219" name="Picture 3" descr="C:\Documents and Settings\User-pc\My Documents\Aromatherapie\Raupendermatitis.jpg"/>
          <p:cNvPicPr>
            <a:picLocks noChangeAspect="1" noChangeArrowheads="1"/>
          </p:cNvPicPr>
          <p:nvPr/>
        </p:nvPicPr>
        <p:blipFill>
          <a:blip r:embed="rId3" cstate="print"/>
          <a:srcRect/>
          <a:stretch>
            <a:fillRect/>
          </a:stretch>
        </p:blipFill>
        <p:spPr bwMode="auto">
          <a:xfrm rot="16200000">
            <a:off x="5688491" y="3605395"/>
            <a:ext cx="2059917" cy="39880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0"/>
            <a:ext cx="8763000" cy="2819400"/>
          </a:xfrm>
        </p:spPr>
        <p:txBody>
          <a:bodyPr>
            <a:normAutofit/>
          </a:bodyPr>
          <a:lstStyle/>
          <a:p>
            <a:pPr algn="ctr"/>
            <a:r>
              <a:rPr lang="de-DE" sz="6000" dirty="0" smtClean="0"/>
              <a:t> </a:t>
            </a:r>
            <a:r>
              <a:rPr lang="de-DE" sz="6000" b="1" dirty="0" smtClean="0">
                <a:effectLst>
                  <a:glow rad="228600">
                    <a:schemeClr val="accent2">
                      <a:satMod val="175000"/>
                      <a:alpha val="40000"/>
                    </a:schemeClr>
                  </a:glow>
                </a:effectLst>
              </a:rPr>
              <a:t>Vielen Dank für Ihre Aufmerksamkeit!</a:t>
            </a:r>
            <a:r>
              <a:rPr lang="de-DE" sz="6000" dirty="0" smtClean="0"/>
              <a:t/>
            </a:r>
            <a:br>
              <a:rPr lang="de-DE" sz="6000" dirty="0" smtClean="0"/>
            </a:br>
            <a:endParaRPr lang="bg-BG" sz="6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5181600" cy="5105400"/>
          </a:xfrm>
        </p:spPr>
        <p:txBody>
          <a:bodyPr>
            <a:normAutofit lnSpcReduction="10000"/>
          </a:bodyPr>
          <a:lstStyle/>
          <a:p>
            <a:r>
              <a:rPr lang="de-DE" sz="2400" b="1" dirty="0"/>
              <a:t>Aromatherapie</a:t>
            </a:r>
            <a:r>
              <a:rPr lang="de-DE" sz="2400" dirty="0"/>
              <a:t> bezeichnet die Anwendung ätherischer Öle als Medikament oder zur Steigerung des Wohlbefindens. </a:t>
            </a:r>
            <a:endParaRPr lang="bg-BG" sz="2400" dirty="0" smtClean="0"/>
          </a:p>
          <a:p>
            <a:pPr>
              <a:buNone/>
            </a:pPr>
            <a:endParaRPr lang="bg-BG" sz="2400" dirty="0" smtClean="0"/>
          </a:p>
          <a:p>
            <a:r>
              <a:rPr lang="de-DE" sz="2400" dirty="0" smtClean="0"/>
              <a:t>Sie </a:t>
            </a:r>
            <a:r>
              <a:rPr lang="de-DE" sz="2400" dirty="0"/>
              <a:t>darf in Deutschland von Ärzten und Heilpraktikern mit einer Zusatzqualifikation ausgeführt werden, da auch ätherische Öle unerwünschte Nebenwirkungen haben oder giftig sein können. </a:t>
            </a:r>
            <a:endParaRPr lang="bg-BG" sz="2400" dirty="0" smtClean="0"/>
          </a:p>
          <a:p>
            <a:pPr>
              <a:buNone/>
            </a:pPr>
            <a:endParaRPr lang="bg-BG" sz="2400" dirty="0" smtClean="0"/>
          </a:p>
          <a:p>
            <a:r>
              <a:rPr lang="de-DE" sz="2400" dirty="0" smtClean="0"/>
              <a:t>Ebenfalls </a:t>
            </a:r>
            <a:r>
              <a:rPr lang="de-DE" sz="2400" dirty="0"/>
              <a:t>sind allergische Reaktionen möglich.</a:t>
            </a:r>
          </a:p>
          <a:p>
            <a:pPr>
              <a:buNone/>
            </a:pPr>
            <a:endParaRPr lang="bg-BG" dirty="0"/>
          </a:p>
        </p:txBody>
      </p:sp>
      <p:pic>
        <p:nvPicPr>
          <p:cNvPr id="2050" name="Picture 2" descr="C:\Documents and Settings\User-pc\My Documents\Aromatherapie\aromatherapie-ii.jpg"/>
          <p:cNvPicPr>
            <a:picLocks noChangeAspect="1" noChangeArrowheads="1"/>
          </p:cNvPicPr>
          <p:nvPr/>
        </p:nvPicPr>
        <p:blipFill>
          <a:blip r:embed="rId2" cstate="print"/>
          <a:srcRect/>
          <a:stretch>
            <a:fillRect/>
          </a:stretch>
        </p:blipFill>
        <p:spPr bwMode="auto">
          <a:xfrm>
            <a:off x="5715000" y="1733550"/>
            <a:ext cx="3048000" cy="40576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dirty="0" smtClean="0">
                <a:effectLst>
                  <a:outerShdw blurRad="38100" dist="38100" dir="2700000" algn="tl">
                    <a:srgbClr val="000000">
                      <a:alpha val="43137"/>
                    </a:srgbClr>
                  </a:outerShdw>
                </a:effectLst>
              </a:rPr>
              <a:t>Anwendung</a:t>
            </a:r>
            <a:endParaRPr lang="bg-B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305800" cy="5029200"/>
          </a:xfrm>
        </p:spPr>
        <p:txBody>
          <a:bodyPr>
            <a:noAutofit/>
          </a:bodyPr>
          <a:lstStyle/>
          <a:p>
            <a:r>
              <a:rPr lang="de-DE" sz="2400" dirty="0"/>
              <a:t>Aromatherapie ist die Behandlung von Befindlichkeitsstörungen und Erkrankungen mit ätherischen Ölen. Sie ist Bestandteil der Phytotherapie (Pflanzenheilkunde) und Teilkomplementärmedizinischer Methoden. </a:t>
            </a:r>
            <a:endParaRPr lang="bg-BG" sz="2400" dirty="0" smtClean="0"/>
          </a:p>
          <a:p>
            <a:r>
              <a:rPr lang="de-DE" sz="2400" dirty="0" smtClean="0"/>
              <a:t>Der </a:t>
            </a:r>
            <a:r>
              <a:rPr lang="de-DE" sz="2400" dirty="0"/>
              <a:t>deutsche Gesetzgeber definiert als Aromatherapeuten Personen, die im Besitz der Erlaubnis zur beruflichen Ausübung der Heiltätigkeit sind – also Ärzte und Heilpraktiker. Die Aromatherapie ist in Deutschland in einer berufsergänzenden Ausbildung zu erlernen.</a:t>
            </a:r>
            <a:endParaRPr lang="bg-BG" sz="2400" dirty="0"/>
          </a:p>
        </p:txBody>
      </p:sp>
      <p:pic>
        <p:nvPicPr>
          <p:cNvPr id="3074" name="Picture 2" descr="C:\Documents and Settings\User-pc\My Documents\Aromatherapie\aromatherapie (1).jpg"/>
          <p:cNvPicPr>
            <a:picLocks noChangeAspect="1" noChangeArrowheads="1"/>
          </p:cNvPicPr>
          <p:nvPr/>
        </p:nvPicPr>
        <p:blipFill>
          <a:blip r:embed="rId2" cstate="print"/>
          <a:srcRect/>
          <a:stretch>
            <a:fillRect/>
          </a:stretch>
        </p:blipFill>
        <p:spPr bwMode="auto">
          <a:xfrm>
            <a:off x="1143000" y="5486400"/>
            <a:ext cx="6858000" cy="1295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noAutofit/>
          </a:bodyPr>
          <a:lstStyle/>
          <a:p>
            <a:pPr algn="ctr"/>
            <a:r>
              <a:rPr lang="de-DE" sz="4000" dirty="0" smtClean="0">
                <a:effectLst>
                  <a:outerShdw blurRad="38100" dist="38100" dir="2700000" algn="tl">
                    <a:srgbClr val="000000">
                      <a:alpha val="43137"/>
                    </a:srgbClr>
                  </a:outerShdw>
                </a:effectLst>
              </a:rPr>
              <a:t>Duftstoffe allgemein können in verschiedenen Weisen auf den menschlichen Körper einwirken</a:t>
            </a:r>
            <a:r>
              <a:rPr lang="de-DE" sz="3600" dirty="0" smtClean="0">
                <a:effectLst>
                  <a:outerShdw blurRad="38100" dist="38100" dir="2700000" algn="tl">
                    <a:srgbClr val="000000">
                      <a:alpha val="43137"/>
                    </a:srgbClr>
                  </a:outerShdw>
                </a:effectLst>
              </a:rPr>
              <a:t>:</a:t>
            </a:r>
            <a:endParaRPr lang="bg-BG" sz="3600" dirty="0">
              <a:effectLst>
                <a:outerShdw blurRad="38100" dist="38100" dir="2700000" algn="tl">
                  <a:srgbClr val="000000">
                    <a:alpha val="43137"/>
                  </a:srgbClr>
                </a:outerShdw>
              </a:effectLst>
            </a:endParaRPr>
          </a:p>
        </p:txBody>
      </p:sp>
      <p:pic>
        <p:nvPicPr>
          <p:cNvPr id="10242" name="Picture 2" descr="C:\Documents and Settings\User-pc\My Documents\Aromatherapie\teaser_themenwelt_wellness_aromatherapie_l.jpg"/>
          <p:cNvPicPr>
            <a:picLocks noChangeAspect="1" noChangeArrowheads="1"/>
          </p:cNvPicPr>
          <p:nvPr/>
        </p:nvPicPr>
        <p:blipFill>
          <a:blip r:embed="rId2" cstate="print"/>
          <a:srcRect/>
          <a:stretch>
            <a:fillRect/>
          </a:stretch>
        </p:blipFill>
        <p:spPr bwMode="auto">
          <a:xfrm>
            <a:off x="571500" y="3099881"/>
            <a:ext cx="8115300" cy="345331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82000" cy="5410200"/>
          </a:xfrm>
        </p:spPr>
        <p:txBody>
          <a:bodyPr>
            <a:normAutofit/>
          </a:bodyPr>
          <a:lstStyle/>
          <a:p>
            <a:r>
              <a:rPr lang="de-DE" sz="2400" dirty="0" smtClean="0"/>
              <a:t>Ein Beispiel hierfür ist die Aromatherapie-Massage: Sie ist die wichtigste Methode der Aromatherapeuten auf dem Sektor der alternativen Gesundheitspflege. Wesentlich geprägt wurde dieses Anwendungsgebiet von der Französin </a:t>
            </a:r>
            <a:r>
              <a:rPr lang="de-DE" sz="2400" dirty="0" smtClean="0">
                <a:effectLst>
                  <a:outerShdw blurRad="38100" dist="38100" dir="2700000" algn="tl">
                    <a:srgbClr val="000000">
                      <a:alpha val="43137"/>
                    </a:srgbClr>
                  </a:outerShdw>
                </a:effectLst>
              </a:rPr>
              <a:t>Marguerite Maury</a:t>
            </a:r>
            <a:r>
              <a:rPr lang="de-DE" sz="2400" dirty="0" smtClean="0"/>
              <a:t>: Sie untersuchte die Wirkung von Aromen, wenn sie auf die Haut aufgetragen werden. Dies erfordert Kenntnisse zur Anatomie und Massage sowie über die Eigenschaften der einzelnen ätherischen Öle.</a:t>
            </a:r>
            <a:endParaRPr lang="bg-BG" sz="2400" dirty="0" smtClean="0"/>
          </a:p>
        </p:txBody>
      </p:sp>
      <p:pic>
        <p:nvPicPr>
          <p:cNvPr id="4098" name="Picture 2" descr="C:\Documents and Settings\User-pc\My Documents\Aromatherapie\aromatherapie-massage.jpg"/>
          <p:cNvPicPr>
            <a:picLocks noChangeAspect="1" noChangeArrowheads="1"/>
          </p:cNvPicPr>
          <p:nvPr/>
        </p:nvPicPr>
        <p:blipFill>
          <a:blip r:embed="rId2" cstate="print"/>
          <a:srcRect/>
          <a:stretch>
            <a:fillRect/>
          </a:stretch>
        </p:blipFill>
        <p:spPr bwMode="auto">
          <a:xfrm>
            <a:off x="838200" y="3829470"/>
            <a:ext cx="3581400" cy="2114130"/>
          </a:xfrm>
          <a:prstGeom prst="rect">
            <a:avLst/>
          </a:prstGeom>
          <a:ln>
            <a:noFill/>
          </a:ln>
          <a:effectLst>
            <a:softEdge rad="112500"/>
          </a:effectLst>
        </p:spPr>
      </p:pic>
      <p:pic>
        <p:nvPicPr>
          <p:cNvPr id="4099" name="Picture 3" descr="C:\Documents and Settings\User-pc\My Documents\Aromatherapie\20090221-A112_cut.jpg"/>
          <p:cNvPicPr>
            <a:picLocks noChangeAspect="1" noChangeArrowheads="1"/>
          </p:cNvPicPr>
          <p:nvPr/>
        </p:nvPicPr>
        <p:blipFill>
          <a:blip r:embed="rId3" cstate="print"/>
          <a:srcRect/>
          <a:stretch>
            <a:fillRect/>
          </a:stretch>
        </p:blipFill>
        <p:spPr bwMode="auto">
          <a:xfrm>
            <a:off x="4572000" y="4572000"/>
            <a:ext cx="3478351" cy="2133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44880"/>
            <a:ext cx="8382000" cy="5684520"/>
          </a:xfrm>
        </p:spPr>
        <p:txBody>
          <a:bodyPr>
            <a:noAutofit/>
          </a:bodyPr>
          <a:lstStyle/>
          <a:p>
            <a:r>
              <a:rPr lang="de-DE" sz="2400" dirty="0" smtClean="0"/>
              <a:t>Nach Einnahme oder Inhalation können ätherische Öle auch eine direkte Wirkung auf die Organe haben. Lavendelöl soll zum Beispiel beruhigend wirken, Thymian aktivierend, Jasminöl stark spasmolytisch, sedativ, antidepressiv, Orangen- und Zitronenöl sollen die Stimmung aufhellen.</a:t>
            </a:r>
          </a:p>
        </p:txBody>
      </p:sp>
      <p:pic>
        <p:nvPicPr>
          <p:cNvPr id="5122" name="Picture 2" descr="C:\Documents and Settings\User-pc\My Documents\Aromatherapie\lavendeloelflaschen.jpg"/>
          <p:cNvPicPr>
            <a:picLocks noChangeAspect="1" noChangeArrowheads="1"/>
          </p:cNvPicPr>
          <p:nvPr/>
        </p:nvPicPr>
        <p:blipFill>
          <a:blip r:embed="rId2" cstate="print"/>
          <a:srcRect/>
          <a:stretch>
            <a:fillRect/>
          </a:stretch>
        </p:blipFill>
        <p:spPr bwMode="auto">
          <a:xfrm>
            <a:off x="381000" y="3505200"/>
            <a:ext cx="4680780" cy="3124200"/>
          </a:xfrm>
          <a:prstGeom prst="rect">
            <a:avLst/>
          </a:prstGeom>
          <a:ln>
            <a:noFill/>
          </a:ln>
          <a:effectLst>
            <a:softEdge rad="112500"/>
          </a:effectLst>
        </p:spPr>
      </p:pic>
      <p:pic>
        <p:nvPicPr>
          <p:cNvPr id="5123" name="Picture 3" descr="C:\Documents and Settings\User-pc\My Documents\Aromatherapie\526254-big-carstens-zitronenoel.jpg"/>
          <p:cNvPicPr>
            <a:picLocks noChangeAspect="1" noChangeArrowheads="1"/>
          </p:cNvPicPr>
          <p:nvPr/>
        </p:nvPicPr>
        <p:blipFill>
          <a:blip r:embed="rId3" cstate="print"/>
          <a:srcRect b="7263"/>
          <a:stretch>
            <a:fillRect/>
          </a:stretch>
        </p:blipFill>
        <p:spPr bwMode="auto">
          <a:xfrm>
            <a:off x="5689600" y="3487738"/>
            <a:ext cx="2540000" cy="31416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389120"/>
          </a:xfrm>
        </p:spPr>
        <p:txBody>
          <a:bodyPr>
            <a:normAutofit fontScale="92500" lnSpcReduction="10000"/>
          </a:bodyPr>
          <a:lstStyle/>
          <a:p>
            <a:r>
              <a:rPr lang="de-DE" b="1" dirty="0" smtClean="0"/>
              <a:t>„</a:t>
            </a:r>
            <a:r>
              <a:rPr lang="en-US" b="1" dirty="0" smtClean="0"/>
              <a:t>B</a:t>
            </a:r>
            <a:r>
              <a:rPr lang="de-DE" b="1" dirty="0" smtClean="0"/>
              <a:t>iologischer </a:t>
            </a:r>
            <a:r>
              <a:rPr lang="de-DE" b="1" dirty="0"/>
              <a:t>Antibiose“</a:t>
            </a:r>
            <a:r>
              <a:rPr lang="de-DE" dirty="0"/>
              <a:t>: Einige ätherische Öle besitzen antibiotische Eigenschaften, wodurch sie sich gut für die Prophylaxe und zur </a:t>
            </a:r>
            <a:r>
              <a:rPr lang="de-DE" dirty="0" smtClean="0"/>
              <a:t>Behandlung</a:t>
            </a:r>
            <a:r>
              <a:rPr lang="bg-BG" dirty="0" smtClean="0"/>
              <a:t> </a:t>
            </a:r>
            <a:r>
              <a:rPr lang="de-DE" dirty="0" smtClean="0"/>
              <a:t>leichterer</a:t>
            </a:r>
            <a:r>
              <a:rPr lang="de-DE" dirty="0"/>
              <a:t> Infekte eignen. </a:t>
            </a:r>
            <a:endParaRPr lang="de-DE" dirty="0" smtClean="0"/>
          </a:p>
          <a:p>
            <a:r>
              <a:rPr lang="de-DE" dirty="0" smtClean="0"/>
              <a:t>Neben </a:t>
            </a:r>
            <a:r>
              <a:rPr lang="de-DE" dirty="0"/>
              <a:t>den reinen Aromaölen eignen sich hierfür auch bestimmte Heilkräuter und Gewürze, wie Thymian, Salbei und Zitronenmelisse. Besonders häufig findet diese Therapieform Verwendung bei der Behandlung von Erkältungskrankheiten, wofür sich neben der oralen Einnahme ganz besonders die gezielte Inhalation, wie auch eine Anreicherung der Raumluft über Verdunstung eignen.</a:t>
            </a:r>
          </a:p>
          <a:p>
            <a:endParaRPr lang="bg-BG" dirty="0"/>
          </a:p>
        </p:txBody>
      </p:sp>
      <p:pic>
        <p:nvPicPr>
          <p:cNvPr id="6147" name="Picture 3" descr="C:\Documents and Settings\User-pc\My Documents\Aromatherapie\thymian.jpg"/>
          <p:cNvPicPr>
            <a:picLocks noChangeAspect="1" noChangeArrowheads="1"/>
          </p:cNvPicPr>
          <p:nvPr/>
        </p:nvPicPr>
        <p:blipFill>
          <a:blip r:embed="rId2" cstate="print"/>
          <a:srcRect t="17788" b="25961"/>
          <a:stretch>
            <a:fillRect/>
          </a:stretch>
        </p:blipFill>
        <p:spPr bwMode="auto">
          <a:xfrm>
            <a:off x="609600" y="5029200"/>
            <a:ext cx="2844800" cy="1600200"/>
          </a:xfrm>
          <a:prstGeom prst="rect">
            <a:avLst/>
          </a:prstGeom>
          <a:ln>
            <a:noFill/>
          </a:ln>
          <a:effectLst>
            <a:softEdge rad="112500"/>
          </a:effectLst>
        </p:spPr>
      </p:pic>
      <p:pic>
        <p:nvPicPr>
          <p:cNvPr id="6148" name="Picture 4" descr="C:\Documents and Settings\User-pc\My Documents\Aromatherapie\abt_dsf9373.jpg"/>
          <p:cNvPicPr>
            <a:picLocks noChangeAspect="1" noChangeArrowheads="1"/>
          </p:cNvPicPr>
          <p:nvPr/>
        </p:nvPicPr>
        <p:blipFill>
          <a:blip r:embed="rId3" cstate="print"/>
          <a:srcRect t="13003" b="11394"/>
          <a:stretch>
            <a:fillRect/>
          </a:stretch>
        </p:blipFill>
        <p:spPr bwMode="auto">
          <a:xfrm>
            <a:off x="3581400" y="5029200"/>
            <a:ext cx="2133600" cy="1613070"/>
          </a:xfrm>
          <a:prstGeom prst="rect">
            <a:avLst/>
          </a:prstGeom>
          <a:ln>
            <a:noFill/>
          </a:ln>
          <a:effectLst>
            <a:softEdge rad="112500"/>
          </a:effectLst>
        </p:spPr>
      </p:pic>
      <p:pic>
        <p:nvPicPr>
          <p:cNvPr id="6149" name="Picture 5" descr="C:\Documents and Settings\User-pc\My Documents\Aromatherapie\warenkunde_zitronenmelisse_c_andreja_donko_341x256.jpg"/>
          <p:cNvPicPr>
            <a:picLocks noChangeAspect="1" noChangeArrowheads="1"/>
          </p:cNvPicPr>
          <p:nvPr/>
        </p:nvPicPr>
        <p:blipFill>
          <a:blip r:embed="rId4" cstate="print"/>
          <a:srcRect t="3125" b="10156"/>
          <a:stretch>
            <a:fillRect/>
          </a:stretch>
        </p:blipFill>
        <p:spPr bwMode="auto">
          <a:xfrm>
            <a:off x="6172200" y="5044284"/>
            <a:ext cx="2317750" cy="15089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92480"/>
            <a:ext cx="8229600" cy="4389120"/>
          </a:xfrm>
        </p:spPr>
        <p:txBody>
          <a:bodyPr>
            <a:normAutofit/>
          </a:bodyPr>
          <a:lstStyle/>
          <a:p>
            <a:r>
              <a:rPr lang="de-DE" sz="2400" dirty="0" smtClean="0"/>
              <a:t>Es ist auch möglich, Öle direkt (mit Vorsicht zu genießen) oder verdünnt (</a:t>
            </a:r>
            <a:r>
              <a:rPr lang="en-US" sz="2400" dirty="0" smtClean="0"/>
              <a:t>2</a:t>
            </a:r>
            <a:r>
              <a:rPr lang="de-DE" sz="2400" dirty="0" smtClean="0"/>
              <a:t>%ige Mischung auf ein Trägeröl z. B. Olivenöl) auf die Haut aufzutragen. Ätherische Öle, die in Reinform auf die Haut aufgetragen werden können sind z. B. Zitrone (bei Warzen) oder Lavendel (zeigt bei Verbrennungen sehr gute Wirkung)</a:t>
            </a:r>
            <a:r>
              <a:rPr lang="bg-BG" sz="2400" dirty="0" smtClean="0"/>
              <a:t>.</a:t>
            </a:r>
            <a:endParaRPr lang="de-DE" sz="2400" dirty="0" smtClean="0"/>
          </a:p>
          <a:p>
            <a:r>
              <a:rPr lang="de-DE" sz="2400" dirty="0" smtClean="0"/>
              <a:t>Wirkstoffe von ätherischen Ölen, die in einer Massage verwendet wurden, lassen sich bereits nach 15 Minuten im Urin der behandelten Person nachweisen.</a:t>
            </a:r>
          </a:p>
          <a:p>
            <a:endParaRPr lang="bg-BG" dirty="0"/>
          </a:p>
        </p:txBody>
      </p:sp>
      <p:pic>
        <p:nvPicPr>
          <p:cNvPr id="7172" name="Picture 4" descr="C:\Documents and Settings\User-pc\My Documents\Aromatherapie\lavendel-03.jpg"/>
          <p:cNvPicPr>
            <a:picLocks noChangeAspect="1" noChangeArrowheads="1"/>
          </p:cNvPicPr>
          <p:nvPr/>
        </p:nvPicPr>
        <p:blipFill>
          <a:blip r:embed="rId2" cstate="print"/>
          <a:srcRect/>
          <a:stretch>
            <a:fillRect/>
          </a:stretch>
        </p:blipFill>
        <p:spPr bwMode="auto">
          <a:xfrm>
            <a:off x="2743200" y="4343400"/>
            <a:ext cx="3543300" cy="2362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pc\Desktop\massage_3-480x480.jpg"/>
          <p:cNvPicPr>
            <a:picLocks noChangeAspect="1" noChangeArrowheads="1"/>
          </p:cNvPicPr>
          <p:nvPr/>
        </p:nvPicPr>
        <p:blipFill>
          <a:blip r:embed="rId2" cstate="print"/>
          <a:srcRect/>
          <a:stretch>
            <a:fillRect/>
          </a:stretch>
        </p:blipFill>
        <p:spPr bwMode="auto">
          <a:xfrm>
            <a:off x="6477000" y="4419600"/>
            <a:ext cx="2438400" cy="2438400"/>
          </a:xfrm>
          <a:prstGeom prst="rect">
            <a:avLst/>
          </a:prstGeom>
          <a:ln>
            <a:noFill/>
          </a:ln>
          <a:effectLst>
            <a:softEdge rad="112500"/>
          </a:effectLst>
        </p:spPr>
      </p:pic>
      <p:sp>
        <p:nvSpPr>
          <p:cNvPr id="2" name="Title 1"/>
          <p:cNvSpPr>
            <a:spLocks noGrp="1"/>
          </p:cNvSpPr>
          <p:nvPr>
            <p:ph type="title"/>
          </p:nvPr>
        </p:nvSpPr>
        <p:spPr>
          <a:xfrm>
            <a:off x="2895600" y="304800"/>
            <a:ext cx="4419600" cy="1143000"/>
          </a:xfrm>
        </p:spPr>
        <p:txBody>
          <a:bodyPr>
            <a:normAutofit/>
          </a:bodyPr>
          <a:lstStyle/>
          <a:p>
            <a:r>
              <a:rPr lang="en-US" dirty="0" smtClean="0">
                <a:effectLst>
                  <a:outerShdw blurRad="38100" dist="38100" dir="2700000" algn="tl">
                    <a:srgbClr val="000000">
                      <a:alpha val="43137"/>
                    </a:srgbClr>
                  </a:outerShdw>
                </a:effectLst>
              </a:rPr>
              <a:t>Rechtliches</a:t>
            </a:r>
            <a:endParaRPr lang="bg-B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59280"/>
            <a:ext cx="8229600" cy="4389120"/>
          </a:xfrm>
        </p:spPr>
        <p:txBody>
          <a:bodyPr>
            <a:normAutofit/>
          </a:bodyPr>
          <a:lstStyle/>
          <a:p>
            <a:r>
              <a:rPr lang="de-DE" sz="2400" dirty="0"/>
              <a:t>Ätherische Öle unterliegen dem Arzneimittelrecht, sofern sie in Arzneimitteln enthalten sind. Sie sind im Deutschen Arzneibuch (DAB) sowie im </a:t>
            </a:r>
            <a:r>
              <a:rPr lang="de-DE" sz="2400" dirty="0" smtClean="0"/>
              <a:t>Europäischen Arzneimittelbuch </a:t>
            </a:r>
            <a:r>
              <a:rPr lang="de-DE" sz="2400" dirty="0"/>
              <a:t>beschrieben und in über 2000 Medikamenten enthalten. Als Bestandteil von kosmetischen Präparaten unterliegen ätherische Öle den Regelungen der europäischen Kosmetikverordnung. </a:t>
            </a:r>
            <a:endParaRPr lang="de-DE" sz="2400" dirty="0" smtClean="0"/>
          </a:p>
          <a:p>
            <a:r>
              <a:rPr lang="de-DE" sz="2400" dirty="0" smtClean="0"/>
              <a:t>Ätherische </a:t>
            </a:r>
            <a:r>
              <a:rPr lang="de-DE" sz="2400" dirty="0"/>
              <a:t>Öle sind frei verkäuflich und von jedem anwendbar.</a:t>
            </a:r>
            <a:endParaRPr lang="bg-BG"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268</Words>
  <Application>Microsoft Office PowerPoint</Application>
  <PresentationFormat>Bildschirmpräsentation (4:3)</PresentationFormat>
  <Paragraphs>28</Paragraphs>
  <Slides>12</Slides>
  <Notes>0</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Flow</vt:lpstr>
      <vt:lpstr>Aromatherapie</vt:lpstr>
      <vt:lpstr>PowerPoint-Präsentation</vt:lpstr>
      <vt:lpstr>Anwendung</vt:lpstr>
      <vt:lpstr>Duftstoffe allgemein können in verschiedenen Weisen auf den menschlichen Körper einwirken:</vt:lpstr>
      <vt:lpstr>PowerPoint-Präsentation</vt:lpstr>
      <vt:lpstr>PowerPoint-Präsentation</vt:lpstr>
      <vt:lpstr>PowerPoint-Präsentation</vt:lpstr>
      <vt:lpstr>PowerPoint-Präsentation</vt:lpstr>
      <vt:lpstr>Rechtliches</vt:lpstr>
      <vt:lpstr>Gefahren</vt:lpstr>
      <vt:lpstr>PowerPoint-Präsentation</vt:lpstr>
      <vt:lpstr> Vielen Dank für Ihre Aufmerksamkeit!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Aromatherapie</dc:title>
  <dc:creator>User</dc:creator>
  <cp:lastModifiedBy>Gerhard Wazel</cp:lastModifiedBy>
  <cp:revision>32</cp:revision>
  <dcterms:created xsi:type="dcterms:W3CDTF">2013-12-17T15:03:01Z</dcterms:created>
  <dcterms:modified xsi:type="dcterms:W3CDTF">2014-01-24T17:26:56Z</dcterms:modified>
</cp:coreProperties>
</file>