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60" r:id="rId5"/>
    <p:sldId id="261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</p:sldIdLst>
  <p:sldSz cx="9144000" cy="6858000" type="screen4x3"/>
  <p:notesSz cx="6858000" cy="9144000"/>
  <p:defaultTextStyle>
    <a:defPPr>
      <a:defRPr lang="bg-BG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686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Заглавен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вободна форма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Свободна форма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лавие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bg-BG" smtClean="0"/>
              <a:t>Щракнете, за да редактирате стила на заглавието в образеца</a:t>
            </a:r>
            <a:endParaRPr kumimoji="0" lang="en-US"/>
          </a:p>
        </p:txBody>
      </p:sp>
      <p:sp>
        <p:nvSpPr>
          <p:cNvPr id="17" name="Подзаглавие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bg-BG" smtClean="0"/>
              <a:t>Щракнете, за да редактирате стила на подзаглавията в образеца</a:t>
            </a:r>
            <a:endParaRPr kumimoji="0" lang="en-US"/>
          </a:p>
        </p:txBody>
      </p:sp>
      <p:sp>
        <p:nvSpPr>
          <p:cNvPr id="30" name="Контейнер за 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35730-BCF4-4396-B8B9-CDCD4DB8B04E}" type="datetimeFigureOut">
              <a:rPr lang="bg-BG" smtClean="0"/>
              <a:pPr/>
              <a:t>24.1.2014 г.</a:t>
            </a:fld>
            <a:endParaRPr lang="bg-BG"/>
          </a:p>
        </p:txBody>
      </p:sp>
      <p:sp>
        <p:nvSpPr>
          <p:cNvPr id="19" name="Контейнер за долния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27" name="Контейнер за номер на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4BC6A-F2F2-4189-84A7-90C3E52F200B}" type="slidenum">
              <a:rPr lang="bg-BG" smtClean="0"/>
              <a:pPr/>
              <a:t>‹Nr.›</a:t>
            </a:fld>
            <a:endParaRPr lang="bg-BG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лавие и вертикален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bg-BG" smtClean="0"/>
              <a:t>Щракнете, за да редактирате стила на заглавието в образеца</a:t>
            </a:r>
            <a:endParaRPr kumimoji="0" lang="en-US"/>
          </a:p>
        </p:txBody>
      </p:sp>
      <p:sp>
        <p:nvSpPr>
          <p:cNvPr id="3" name="Контейнер за вертикален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bg-BG" smtClean="0"/>
              <a:t>Щракн., за да ред. стил на загл. в обр.</a:t>
            </a:r>
          </a:p>
          <a:p>
            <a:pPr lvl="1" eaLnBrk="1" latinLnBrk="0" hangingPunct="1"/>
            <a:r>
              <a:rPr lang="bg-BG" smtClean="0"/>
              <a:t>Второ ниво</a:t>
            </a:r>
          </a:p>
          <a:p>
            <a:pPr lvl="2" eaLnBrk="1" latinLnBrk="0" hangingPunct="1"/>
            <a:r>
              <a:rPr lang="bg-BG" smtClean="0"/>
              <a:t>Трето ниво</a:t>
            </a:r>
          </a:p>
          <a:p>
            <a:pPr lvl="3" eaLnBrk="1" latinLnBrk="0" hangingPunct="1"/>
            <a:r>
              <a:rPr lang="bg-BG" smtClean="0"/>
              <a:t>Четвърто ниво</a:t>
            </a:r>
          </a:p>
          <a:p>
            <a:pPr lvl="4" eaLnBrk="1" latinLnBrk="0" hangingPunct="1"/>
            <a:r>
              <a:rPr lang="bg-BG" smtClean="0"/>
              <a:t>Пето ниво</a:t>
            </a:r>
            <a:endParaRPr kumimoji="0" lang="en-US"/>
          </a:p>
        </p:txBody>
      </p:sp>
      <p:sp>
        <p:nvSpPr>
          <p:cNvPr id="4" name="Контейнер за 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35730-BCF4-4396-B8B9-CDCD4DB8B04E}" type="datetimeFigureOut">
              <a:rPr lang="bg-BG" smtClean="0"/>
              <a:pPr/>
              <a:t>24.1.2014 г.</a:t>
            </a:fld>
            <a:endParaRPr lang="bg-BG"/>
          </a:p>
        </p:txBody>
      </p:sp>
      <p:sp>
        <p:nvSpPr>
          <p:cNvPr id="5" name="Контейнер за долния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Контейнер за номер н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4BC6A-F2F2-4189-84A7-90C3E52F200B}" type="slidenum">
              <a:rPr lang="bg-BG" smtClean="0"/>
              <a:pPr/>
              <a:t>‹Nr.›</a:t>
            </a:fld>
            <a:endParaRPr lang="bg-BG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но заглавие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но заглавие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bg-BG" smtClean="0"/>
              <a:t>Щракнете, за да редактирате стила на заглавието в образеца</a:t>
            </a:r>
            <a:endParaRPr kumimoji="0" lang="en-US"/>
          </a:p>
        </p:txBody>
      </p:sp>
      <p:sp>
        <p:nvSpPr>
          <p:cNvPr id="3" name="Контейнер за вертикален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bg-BG" smtClean="0"/>
              <a:t>Щракн., за да ред. стил на загл. в обр.</a:t>
            </a:r>
          </a:p>
          <a:p>
            <a:pPr lvl="1" eaLnBrk="1" latinLnBrk="0" hangingPunct="1"/>
            <a:r>
              <a:rPr lang="bg-BG" smtClean="0"/>
              <a:t>Второ ниво</a:t>
            </a:r>
          </a:p>
          <a:p>
            <a:pPr lvl="2" eaLnBrk="1" latinLnBrk="0" hangingPunct="1"/>
            <a:r>
              <a:rPr lang="bg-BG" smtClean="0"/>
              <a:t>Трето ниво</a:t>
            </a:r>
          </a:p>
          <a:p>
            <a:pPr lvl="3" eaLnBrk="1" latinLnBrk="0" hangingPunct="1"/>
            <a:r>
              <a:rPr lang="bg-BG" smtClean="0"/>
              <a:t>Четвърто ниво</a:t>
            </a:r>
          </a:p>
          <a:p>
            <a:pPr lvl="4" eaLnBrk="1" latinLnBrk="0" hangingPunct="1"/>
            <a:r>
              <a:rPr lang="bg-BG" smtClean="0"/>
              <a:t>Пето ниво</a:t>
            </a:r>
            <a:endParaRPr kumimoji="0" lang="en-US"/>
          </a:p>
        </p:txBody>
      </p:sp>
      <p:sp>
        <p:nvSpPr>
          <p:cNvPr id="4" name="Контейнер за 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35730-BCF4-4396-B8B9-CDCD4DB8B04E}" type="datetimeFigureOut">
              <a:rPr lang="bg-BG" smtClean="0"/>
              <a:pPr/>
              <a:t>24.1.2014 г.</a:t>
            </a:fld>
            <a:endParaRPr lang="bg-BG"/>
          </a:p>
        </p:txBody>
      </p:sp>
      <p:sp>
        <p:nvSpPr>
          <p:cNvPr id="5" name="Контейнер за долния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Контейнер за номер н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4BC6A-F2F2-4189-84A7-90C3E52F200B}" type="slidenum">
              <a:rPr lang="bg-BG" smtClean="0"/>
              <a:pPr/>
              <a:t>‹Nr.›</a:t>
            </a:fld>
            <a:endParaRPr lang="bg-BG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лавие и съдържа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bg-BG" smtClean="0"/>
              <a:t>Щракнете, за да редактирате стила на заглавието в образеца</a:t>
            </a:r>
            <a:endParaRPr kumimoji="0" lang="en-US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bg-BG" smtClean="0"/>
              <a:t>Щракн., за да ред. стил на загл. в обр.</a:t>
            </a:r>
          </a:p>
          <a:p>
            <a:pPr lvl="1" eaLnBrk="1" latinLnBrk="0" hangingPunct="1"/>
            <a:r>
              <a:rPr lang="bg-BG" smtClean="0"/>
              <a:t>Второ ниво</a:t>
            </a:r>
          </a:p>
          <a:p>
            <a:pPr lvl="2" eaLnBrk="1" latinLnBrk="0" hangingPunct="1"/>
            <a:r>
              <a:rPr lang="bg-BG" smtClean="0"/>
              <a:t>Трето ниво</a:t>
            </a:r>
          </a:p>
          <a:p>
            <a:pPr lvl="3" eaLnBrk="1" latinLnBrk="0" hangingPunct="1"/>
            <a:r>
              <a:rPr lang="bg-BG" smtClean="0"/>
              <a:t>Четвърто ниво</a:t>
            </a:r>
          </a:p>
          <a:p>
            <a:pPr lvl="4" eaLnBrk="1" latinLnBrk="0" hangingPunct="1"/>
            <a:r>
              <a:rPr lang="bg-BG" smtClean="0"/>
              <a:t>Пето ниво</a:t>
            </a:r>
            <a:endParaRPr kumimoji="0" lang="en-US"/>
          </a:p>
        </p:txBody>
      </p:sp>
      <p:sp>
        <p:nvSpPr>
          <p:cNvPr id="4" name="Контейнер за 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35730-BCF4-4396-B8B9-CDCD4DB8B04E}" type="datetimeFigureOut">
              <a:rPr lang="bg-BG" smtClean="0"/>
              <a:pPr/>
              <a:t>24.1.2014 г.</a:t>
            </a:fld>
            <a:endParaRPr lang="bg-BG"/>
          </a:p>
        </p:txBody>
      </p:sp>
      <p:sp>
        <p:nvSpPr>
          <p:cNvPr id="5" name="Контейнер за долния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Контейнер за номер н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4BC6A-F2F2-4189-84A7-90C3E52F200B}" type="slidenum">
              <a:rPr lang="bg-BG" smtClean="0"/>
              <a:pPr/>
              <a:t>‹Nr.›</a:t>
            </a:fld>
            <a:endParaRPr lang="bg-BG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лавка на секция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вободна форма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Свободна форма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bg-BG" smtClean="0"/>
              <a:t>Щракнете, за да редактирате стила на заглавието в образеца</a:t>
            </a:r>
            <a:endParaRPr kumimoji="0" lang="en-US"/>
          </a:p>
        </p:txBody>
      </p:sp>
      <p:sp>
        <p:nvSpPr>
          <p:cNvPr id="3" name="Текстов контейнер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bg-BG" smtClean="0"/>
              <a:t>Щракн., за да ред. стил на загл. в обр.</a:t>
            </a:r>
          </a:p>
        </p:txBody>
      </p:sp>
      <p:sp>
        <p:nvSpPr>
          <p:cNvPr id="4" name="Контейнер за 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35730-BCF4-4396-B8B9-CDCD4DB8B04E}" type="datetimeFigureOut">
              <a:rPr lang="bg-BG" smtClean="0"/>
              <a:pPr/>
              <a:t>24.1.2014 г.</a:t>
            </a:fld>
            <a:endParaRPr lang="bg-BG"/>
          </a:p>
        </p:txBody>
      </p:sp>
      <p:sp>
        <p:nvSpPr>
          <p:cNvPr id="5" name="Контейнер за долния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Контейнер за номер н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4BC6A-F2F2-4189-84A7-90C3E52F200B}" type="slidenum">
              <a:rPr lang="bg-BG" smtClean="0"/>
              <a:pPr/>
              <a:t>‹Nr.›</a:t>
            </a:fld>
            <a:endParaRPr lang="bg-BG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е съдържани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bg-BG" smtClean="0"/>
              <a:t>Щракнете, за да редактирате стила на заглавието в образеца</a:t>
            </a:r>
            <a:endParaRPr kumimoji="0" lang="en-US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bg-BG" smtClean="0"/>
              <a:t>Щракн., за да ред. стил на загл. в обр.</a:t>
            </a:r>
          </a:p>
          <a:p>
            <a:pPr lvl="1" eaLnBrk="1" latinLnBrk="0" hangingPunct="1"/>
            <a:r>
              <a:rPr lang="bg-BG" smtClean="0"/>
              <a:t>Второ ниво</a:t>
            </a:r>
          </a:p>
          <a:p>
            <a:pPr lvl="2" eaLnBrk="1" latinLnBrk="0" hangingPunct="1"/>
            <a:r>
              <a:rPr lang="bg-BG" smtClean="0"/>
              <a:t>Трето ниво</a:t>
            </a:r>
          </a:p>
          <a:p>
            <a:pPr lvl="3" eaLnBrk="1" latinLnBrk="0" hangingPunct="1"/>
            <a:r>
              <a:rPr lang="bg-BG" smtClean="0"/>
              <a:t>Четвърто ниво</a:t>
            </a:r>
          </a:p>
          <a:p>
            <a:pPr lvl="4" eaLnBrk="1" latinLnBrk="0" hangingPunct="1"/>
            <a:r>
              <a:rPr lang="bg-BG" smtClean="0"/>
              <a:t>Пето ниво</a:t>
            </a:r>
            <a:endParaRPr kumimoji="0" lang="en-US"/>
          </a:p>
        </p:txBody>
      </p:sp>
      <p:sp>
        <p:nvSpPr>
          <p:cNvPr id="4" name="Контейнер за съдържание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bg-BG" smtClean="0"/>
              <a:t>Щракн., за да ред. стил на загл. в обр.</a:t>
            </a:r>
          </a:p>
          <a:p>
            <a:pPr lvl="1" eaLnBrk="1" latinLnBrk="0" hangingPunct="1"/>
            <a:r>
              <a:rPr lang="bg-BG" smtClean="0"/>
              <a:t>Второ ниво</a:t>
            </a:r>
          </a:p>
          <a:p>
            <a:pPr lvl="2" eaLnBrk="1" latinLnBrk="0" hangingPunct="1"/>
            <a:r>
              <a:rPr lang="bg-BG" smtClean="0"/>
              <a:t>Трето ниво</a:t>
            </a:r>
          </a:p>
          <a:p>
            <a:pPr lvl="3" eaLnBrk="1" latinLnBrk="0" hangingPunct="1"/>
            <a:r>
              <a:rPr lang="bg-BG" smtClean="0"/>
              <a:t>Четвърто ниво</a:t>
            </a:r>
          </a:p>
          <a:p>
            <a:pPr lvl="4" eaLnBrk="1" latinLnBrk="0" hangingPunct="1"/>
            <a:r>
              <a:rPr lang="bg-BG" smtClean="0"/>
              <a:t>Пето ниво</a:t>
            </a:r>
            <a:endParaRPr kumimoji="0" lang="en-US"/>
          </a:p>
        </p:txBody>
      </p:sp>
      <p:sp>
        <p:nvSpPr>
          <p:cNvPr id="5" name="Контейнер за 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35730-BCF4-4396-B8B9-CDCD4DB8B04E}" type="datetimeFigureOut">
              <a:rPr lang="bg-BG" smtClean="0"/>
              <a:pPr/>
              <a:t>24.1.2014 г.</a:t>
            </a:fld>
            <a:endParaRPr lang="bg-BG"/>
          </a:p>
        </p:txBody>
      </p:sp>
      <p:sp>
        <p:nvSpPr>
          <p:cNvPr id="6" name="Контейнер за долния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Контейнер за номер н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4BC6A-F2F2-4189-84A7-90C3E52F200B}" type="slidenum">
              <a:rPr lang="bg-BG" smtClean="0"/>
              <a:pPr/>
              <a:t>‹Nr.›</a:t>
            </a:fld>
            <a:endParaRPr lang="bg-BG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bg-BG" smtClean="0"/>
              <a:t>Щракнете, за да редактирате стила на заглавието в образеца</a:t>
            </a:r>
            <a:endParaRPr kumimoji="0" lang="en-US"/>
          </a:p>
        </p:txBody>
      </p:sp>
      <p:sp>
        <p:nvSpPr>
          <p:cNvPr id="3" name="Текстов контейнер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bg-BG" smtClean="0"/>
              <a:t>Щракн., за да ред. стил на загл. в обр.</a:t>
            </a:r>
          </a:p>
        </p:txBody>
      </p:sp>
      <p:sp>
        <p:nvSpPr>
          <p:cNvPr id="4" name="Текстов контейнер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bg-BG" smtClean="0"/>
              <a:t>Щракн., за да ред. стил на загл. в обр.</a:t>
            </a:r>
          </a:p>
        </p:txBody>
      </p:sp>
      <p:sp>
        <p:nvSpPr>
          <p:cNvPr id="5" name="Контейнер за съдържание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bg-BG" smtClean="0"/>
              <a:t>Щракн., за да ред. стил на загл. в обр.</a:t>
            </a:r>
          </a:p>
          <a:p>
            <a:pPr lvl="1" eaLnBrk="1" latinLnBrk="0" hangingPunct="1"/>
            <a:r>
              <a:rPr lang="bg-BG" smtClean="0"/>
              <a:t>Второ ниво</a:t>
            </a:r>
          </a:p>
          <a:p>
            <a:pPr lvl="2" eaLnBrk="1" latinLnBrk="0" hangingPunct="1"/>
            <a:r>
              <a:rPr lang="bg-BG" smtClean="0"/>
              <a:t>Трето ниво</a:t>
            </a:r>
          </a:p>
          <a:p>
            <a:pPr lvl="3" eaLnBrk="1" latinLnBrk="0" hangingPunct="1"/>
            <a:r>
              <a:rPr lang="bg-BG" smtClean="0"/>
              <a:t>Четвърто ниво</a:t>
            </a:r>
          </a:p>
          <a:p>
            <a:pPr lvl="4" eaLnBrk="1" latinLnBrk="0" hangingPunct="1"/>
            <a:r>
              <a:rPr lang="bg-BG" smtClean="0"/>
              <a:t>Пето ниво</a:t>
            </a:r>
            <a:endParaRPr kumimoji="0" lang="en-US"/>
          </a:p>
        </p:txBody>
      </p:sp>
      <p:sp>
        <p:nvSpPr>
          <p:cNvPr id="6" name="Контейнер за съдържание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bg-BG" smtClean="0"/>
              <a:t>Щракн., за да ред. стил на загл. в обр.</a:t>
            </a:r>
          </a:p>
          <a:p>
            <a:pPr lvl="1" eaLnBrk="1" latinLnBrk="0" hangingPunct="1"/>
            <a:r>
              <a:rPr lang="bg-BG" smtClean="0"/>
              <a:t>Второ ниво</a:t>
            </a:r>
          </a:p>
          <a:p>
            <a:pPr lvl="2" eaLnBrk="1" latinLnBrk="0" hangingPunct="1"/>
            <a:r>
              <a:rPr lang="bg-BG" smtClean="0"/>
              <a:t>Трето ниво</a:t>
            </a:r>
          </a:p>
          <a:p>
            <a:pPr lvl="3" eaLnBrk="1" latinLnBrk="0" hangingPunct="1"/>
            <a:r>
              <a:rPr lang="bg-BG" smtClean="0"/>
              <a:t>Четвърто ниво</a:t>
            </a:r>
          </a:p>
          <a:p>
            <a:pPr lvl="4" eaLnBrk="1" latinLnBrk="0" hangingPunct="1"/>
            <a:r>
              <a:rPr lang="bg-BG" smtClean="0"/>
              <a:t>Пето ниво</a:t>
            </a:r>
            <a:endParaRPr kumimoji="0" lang="en-US"/>
          </a:p>
        </p:txBody>
      </p:sp>
      <p:sp>
        <p:nvSpPr>
          <p:cNvPr id="7" name="Контейнер за 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35730-BCF4-4396-B8B9-CDCD4DB8B04E}" type="datetimeFigureOut">
              <a:rPr lang="bg-BG" smtClean="0"/>
              <a:pPr/>
              <a:t>24.1.2014 г.</a:t>
            </a:fld>
            <a:endParaRPr lang="bg-BG"/>
          </a:p>
        </p:txBody>
      </p:sp>
      <p:sp>
        <p:nvSpPr>
          <p:cNvPr id="8" name="Контейнер за долния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9" name="Контейнер за номер на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4BC6A-F2F2-4189-84A7-90C3E52F200B}" type="slidenum">
              <a:rPr lang="bg-BG" smtClean="0"/>
              <a:pPr/>
              <a:t>‹Nr.›</a:t>
            </a:fld>
            <a:endParaRPr lang="bg-BG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Само заглав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bg-BG" smtClean="0"/>
              <a:t>Щракнете, за да редактирате стила на заглавието в образеца</a:t>
            </a:r>
            <a:endParaRPr kumimoji="0" lang="en-US"/>
          </a:p>
        </p:txBody>
      </p:sp>
      <p:sp>
        <p:nvSpPr>
          <p:cNvPr id="7" name="Контейнер за 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35730-BCF4-4396-B8B9-CDCD4DB8B04E}" type="datetimeFigureOut">
              <a:rPr lang="bg-BG" smtClean="0"/>
              <a:pPr/>
              <a:t>24.1.2014 г.</a:t>
            </a:fld>
            <a:endParaRPr lang="bg-BG"/>
          </a:p>
        </p:txBody>
      </p:sp>
      <p:sp>
        <p:nvSpPr>
          <p:cNvPr id="8" name="Контейнер за номер на слайда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BF4BC6A-F2F2-4189-84A7-90C3E52F200B}" type="slidenum">
              <a:rPr lang="bg-BG" smtClean="0"/>
              <a:pPr/>
              <a:t>‹Nr.›</a:t>
            </a:fld>
            <a:endParaRPr lang="bg-BG"/>
          </a:p>
        </p:txBody>
      </p:sp>
      <p:sp>
        <p:nvSpPr>
          <p:cNvPr id="9" name="Контейнер за долния колонтитул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bg-BG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разе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онтейнер за 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35730-BCF4-4396-B8B9-CDCD4DB8B04E}" type="datetimeFigureOut">
              <a:rPr lang="bg-BG" smtClean="0"/>
              <a:pPr/>
              <a:t>24.1.2014 г.</a:t>
            </a:fld>
            <a:endParaRPr lang="bg-BG"/>
          </a:p>
        </p:txBody>
      </p:sp>
      <p:sp>
        <p:nvSpPr>
          <p:cNvPr id="3" name="Контейнер за долния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4" name="Контейнер за номер на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4BC6A-F2F2-4189-84A7-90C3E52F200B}" type="slidenum">
              <a:rPr lang="bg-BG" smtClean="0"/>
              <a:pPr/>
              <a:t>‹Nr.›</a:t>
            </a:fld>
            <a:endParaRPr lang="bg-BG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Съдържание с на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bg-BG" smtClean="0"/>
              <a:t>Щракнете, за да редактирате стила на заглавието в образеца</a:t>
            </a:r>
            <a:endParaRPr kumimoji="0" lang="en-US"/>
          </a:p>
        </p:txBody>
      </p:sp>
      <p:sp>
        <p:nvSpPr>
          <p:cNvPr id="3" name="Текстов контейнер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bg-BG" smtClean="0"/>
              <a:t>Щракн., за да ред. стил на загл. в обр.</a:t>
            </a:r>
          </a:p>
        </p:txBody>
      </p:sp>
      <p:sp>
        <p:nvSpPr>
          <p:cNvPr id="4" name="Контейнер за съдържание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bg-BG" smtClean="0"/>
              <a:t>Щракн., за да ред. стил на загл. в обр.</a:t>
            </a:r>
          </a:p>
          <a:p>
            <a:pPr lvl="1" eaLnBrk="1" latinLnBrk="0" hangingPunct="1"/>
            <a:r>
              <a:rPr lang="bg-BG" smtClean="0"/>
              <a:t>Второ ниво</a:t>
            </a:r>
          </a:p>
          <a:p>
            <a:pPr lvl="2" eaLnBrk="1" latinLnBrk="0" hangingPunct="1"/>
            <a:r>
              <a:rPr lang="bg-BG" smtClean="0"/>
              <a:t>Трето ниво</a:t>
            </a:r>
          </a:p>
          <a:p>
            <a:pPr lvl="3" eaLnBrk="1" latinLnBrk="0" hangingPunct="1"/>
            <a:r>
              <a:rPr lang="bg-BG" smtClean="0"/>
              <a:t>Четвърто ниво</a:t>
            </a:r>
          </a:p>
          <a:p>
            <a:pPr lvl="4" eaLnBrk="1" latinLnBrk="0" hangingPunct="1"/>
            <a:r>
              <a:rPr lang="bg-BG" smtClean="0"/>
              <a:t>Пето ниво</a:t>
            </a:r>
            <a:endParaRPr kumimoji="0" lang="en-US"/>
          </a:p>
        </p:txBody>
      </p:sp>
      <p:sp>
        <p:nvSpPr>
          <p:cNvPr id="5" name="Контейнер за 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35730-BCF4-4396-B8B9-CDCD4DB8B04E}" type="datetimeFigureOut">
              <a:rPr lang="bg-BG" smtClean="0"/>
              <a:pPr/>
              <a:t>24.1.2014 г.</a:t>
            </a:fld>
            <a:endParaRPr lang="bg-BG"/>
          </a:p>
        </p:txBody>
      </p:sp>
      <p:sp>
        <p:nvSpPr>
          <p:cNvPr id="6" name="Контейнер за долния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Контейнер за номер на слайда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6BF4BC6A-F2F2-4189-84A7-90C3E52F200B}" type="slidenum">
              <a:rPr lang="bg-BG" smtClean="0"/>
              <a:pPr/>
              <a:t>‹Nr.›</a:t>
            </a:fld>
            <a:endParaRPr lang="bg-BG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Картина с на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bg-BG" smtClean="0"/>
              <a:t>Щракнете, за да редактирате стила на заглавието в образеца</a:t>
            </a:r>
            <a:endParaRPr kumimoji="0" lang="en-US"/>
          </a:p>
        </p:txBody>
      </p:sp>
      <p:sp>
        <p:nvSpPr>
          <p:cNvPr id="3" name="Контейнер за картина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bg-BG" smtClean="0"/>
              <a:t>Щракнете върху иконата, за да добавите картина</a:t>
            </a:r>
            <a:endParaRPr kumimoji="0" lang="en-US" dirty="0"/>
          </a:p>
        </p:txBody>
      </p:sp>
      <p:sp>
        <p:nvSpPr>
          <p:cNvPr id="4" name="Текстов контейнер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bg-BG" smtClean="0"/>
              <a:t>Щракн., за да ред. стил на загл. в обр.</a:t>
            </a:r>
          </a:p>
        </p:txBody>
      </p:sp>
      <p:sp>
        <p:nvSpPr>
          <p:cNvPr id="5" name="Контейнер за дата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22B35730-BCF4-4396-B8B9-CDCD4DB8B04E}" type="datetimeFigureOut">
              <a:rPr lang="bg-BG" smtClean="0"/>
              <a:pPr/>
              <a:t>24.1.2014 г.</a:t>
            </a:fld>
            <a:endParaRPr lang="bg-BG"/>
          </a:p>
        </p:txBody>
      </p:sp>
      <p:sp>
        <p:nvSpPr>
          <p:cNvPr id="6" name="Контейнер за долния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Контейнер за номер н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4BC6A-F2F2-4189-84A7-90C3E52F200B}" type="slidenum">
              <a:rPr lang="bg-BG" smtClean="0"/>
              <a:pPr/>
              <a:t>‹Nr.›</a:t>
            </a:fld>
            <a:endParaRPr lang="bg-BG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Свободна форма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Свободна форма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Контейнер за заглавие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bg-BG" smtClean="0"/>
              <a:t>Щракнете, за да редактирате стила на заглавието в образеца</a:t>
            </a:r>
            <a:endParaRPr kumimoji="0" lang="en-US"/>
          </a:p>
        </p:txBody>
      </p:sp>
      <p:sp>
        <p:nvSpPr>
          <p:cNvPr id="30" name="Текстов контейнер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bg-BG" smtClean="0"/>
              <a:t>Щракн., за да ред. стил на загл. в обр.</a:t>
            </a:r>
          </a:p>
          <a:p>
            <a:pPr lvl="1" eaLnBrk="1" latinLnBrk="0" hangingPunct="1"/>
            <a:r>
              <a:rPr kumimoji="0" lang="bg-BG" smtClean="0"/>
              <a:t>Второ ниво</a:t>
            </a:r>
          </a:p>
          <a:p>
            <a:pPr lvl="2" eaLnBrk="1" latinLnBrk="0" hangingPunct="1"/>
            <a:r>
              <a:rPr kumimoji="0" lang="bg-BG" smtClean="0"/>
              <a:t>Трето ниво</a:t>
            </a:r>
          </a:p>
          <a:p>
            <a:pPr lvl="3" eaLnBrk="1" latinLnBrk="0" hangingPunct="1"/>
            <a:r>
              <a:rPr kumimoji="0" lang="bg-BG" smtClean="0"/>
              <a:t>Четвърто ниво</a:t>
            </a:r>
          </a:p>
          <a:p>
            <a:pPr lvl="4" eaLnBrk="1" latinLnBrk="0" hangingPunct="1"/>
            <a:r>
              <a:rPr kumimoji="0" lang="bg-BG" smtClean="0"/>
              <a:t>Пето ниво</a:t>
            </a:r>
            <a:endParaRPr kumimoji="0" lang="en-US"/>
          </a:p>
        </p:txBody>
      </p:sp>
      <p:sp>
        <p:nvSpPr>
          <p:cNvPr id="10" name="Контейнер за дата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22B35730-BCF4-4396-B8B9-CDCD4DB8B04E}" type="datetimeFigureOut">
              <a:rPr lang="bg-BG" smtClean="0"/>
              <a:pPr/>
              <a:t>24.1.2014 г.</a:t>
            </a:fld>
            <a:endParaRPr lang="bg-BG"/>
          </a:p>
        </p:txBody>
      </p:sp>
      <p:sp>
        <p:nvSpPr>
          <p:cNvPr id="22" name="Контейнер за долния колонтитул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bg-BG"/>
          </a:p>
        </p:txBody>
      </p:sp>
      <p:sp>
        <p:nvSpPr>
          <p:cNvPr id="18" name="Контейнер за номер на слайда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6BF4BC6A-F2F2-4189-84A7-90C3E52F200B}" type="slidenum">
              <a:rPr lang="bg-BG" smtClean="0"/>
              <a:pPr/>
              <a:t>‹Nr.›</a:t>
            </a:fld>
            <a:endParaRPr lang="bg-BG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de.wikipedia.org/wiki/Ph%C3%A4omelanin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ghr.nlm.nih.gov/dynamicImages/chromomap/MC1R.jpeg" TargetMode="Externa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hyperlink" Target="http://www.google.bg/url?sa=i&amp;rct=j&amp;q=&amp;esrc=s&amp;frm=1&amp;source=images&amp;cd=&amp;cad=rja&amp;docid=4M78nGMuOylFVM&amp;tbnid=oUktPlQ024UCxM:&amp;ved=0CAUQjRw&amp;url=http://www.arizonaadvancedmedicine.com/articles/melanoma.html&amp;ei=PU2vUvClNMHcswajn4GwAg&amp;bvm=bv.57967247,d.Yms&amp;psig=AFQjCNGAs02Rx3p7LyZZ9LYO_2BAOXR1Fg&amp;ust=1387306655755150" TargetMode="Externa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MC1R-Mutation</a:t>
            </a:r>
            <a:br>
              <a:rPr lang="en-US" dirty="0" smtClean="0"/>
            </a:br>
            <a:r>
              <a:rPr lang="en-US" dirty="0" smtClean="0"/>
              <a:t>“ Ginger ”-gene</a:t>
            </a:r>
            <a:br>
              <a:rPr lang="en-US" dirty="0" smtClean="0"/>
            </a:br>
            <a:r>
              <a:rPr lang="en-US" dirty="0" err="1" smtClean="0"/>
              <a:t>Rothaarigen</a:t>
            </a:r>
            <a:endParaRPr lang="bg-BG" dirty="0"/>
          </a:p>
        </p:txBody>
      </p:sp>
      <p:sp>
        <p:nvSpPr>
          <p:cNvPr id="3" name="Подзаглавие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bg-BG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Oculocutaneus</a:t>
            </a:r>
            <a:r>
              <a:rPr lang="en-US" dirty="0" smtClean="0"/>
              <a:t> </a:t>
            </a:r>
            <a:r>
              <a:rPr lang="en-US" dirty="0" err="1" smtClean="0"/>
              <a:t>Albinismus</a:t>
            </a:r>
            <a:endParaRPr lang="bg-BG" dirty="0"/>
          </a:p>
        </p:txBody>
      </p:sp>
      <p:pic>
        <p:nvPicPr>
          <p:cNvPr id="3" name="Картина 2" descr="1218769807_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123728" y="1340768"/>
            <a:ext cx="4762500" cy="49720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bg-BG"/>
          </a:p>
        </p:txBody>
      </p:sp>
      <p:pic>
        <p:nvPicPr>
          <p:cNvPr id="3" name="Картина 2" descr="imagesCA0FGTGB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716016" y="1988840"/>
            <a:ext cx="4104456" cy="3240360"/>
          </a:xfrm>
          <a:prstGeom prst="rect">
            <a:avLst/>
          </a:prstGeom>
        </p:spPr>
      </p:pic>
      <p:pic>
        <p:nvPicPr>
          <p:cNvPr id="4" name="Картина 3" descr="Laren-Galloway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79512" y="404664"/>
            <a:ext cx="4507990" cy="558924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лавие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Wortschatz</a:t>
            </a:r>
            <a:endParaRPr lang="bg-BG" dirty="0"/>
          </a:p>
        </p:txBody>
      </p:sp>
      <p:sp>
        <p:nvSpPr>
          <p:cNvPr id="4" name="Контейнер за съдържание 3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de-DE" dirty="0" smtClean="0"/>
              <a:t>Das Anweisen,- </a:t>
            </a:r>
            <a:r>
              <a:rPr lang="bg-BG" dirty="0" smtClean="0"/>
              <a:t>инструкция, указание</a:t>
            </a:r>
            <a:endParaRPr lang="de-DE" dirty="0" smtClean="0"/>
          </a:p>
          <a:p>
            <a:r>
              <a:rPr lang="de-DE" dirty="0" smtClean="0"/>
              <a:t>Der Art, en- </a:t>
            </a:r>
            <a:r>
              <a:rPr lang="bg-BG" dirty="0" smtClean="0"/>
              <a:t>вид, форма</a:t>
            </a:r>
          </a:p>
          <a:p>
            <a:r>
              <a:rPr lang="de-DE" dirty="0" smtClean="0"/>
              <a:t>Das Inhalt, e- </a:t>
            </a:r>
            <a:r>
              <a:rPr lang="bg-BG" dirty="0" smtClean="0"/>
              <a:t>съдържание</a:t>
            </a:r>
            <a:endParaRPr lang="de-DE" dirty="0" smtClean="0"/>
          </a:p>
          <a:p>
            <a:r>
              <a:rPr lang="de-DE" dirty="0" smtClean="0"/>
              <a:t>Der Schulter, n- </a:t>
            </a:r>
            <a:r>
              <a:rPr lang="bg-BG" dirty="0" smtClean="0"/>
              <a:t>рамо</a:t>
            </a:r>
            <a:endParaRPr lang="de-DE" dirty="0" smtClean="0"/>
          </a:p>
          <a:p>
            <a:r>
              <a:rPr lang="de-DE" dirty="0" smtClean="0"/>
              <a:t>Die </a:t>
            </a:r>
            <a:r>
              <a:rPr lang="de-DE" dirty="0" err="1" smtClean="0"/>
              <a:t>Sehevermögen</a:t>
            </a:r>
            <a:r>
              <a:rPr lang="de-DE" dirty="0" smtClean="0"/>
              <a:t>, - </a:t>
            </a:r>
            <a:r>
              <a:rPr lang="bg-BG" dirty="0" smtClean="0"/>
              <a:t>зрение</a:t>
            </a:r>
            <a:r>
              <a:rPr lang="de-DE" dirty="0" smtClean="0"/>
              <a:t> = das Sehen</a:t>
            </a:r>
          </a:p>
          <a:p>
            <a:r>
              <a:rPr lang="de-DE" dirty="0" smtClean="0"/>
              <a:t>Die Sommersprosse,-n- </a:t>
            </a:r>
            <a:r>
              <a:rPr lang="bg-BG" dirty="0" smtClean="0"/>
              <a:t>лунички</a:t>
            </a:r>
            <a:endParaRPr lang="de-DE" dirty="0" smtClean="0"/>
          </a:p>
          <a:p>
            <a:r>
              <a:rPr lang="de-DE" dirty="0" smtClean="0"/>
              <a:t>OCA2- </a:t>
            </a:r>
            <a:r>
              <a:rPr lang="de-DE" dirty="0" err="1" smtClean="0"/>
              <a:t>oculocutaneus</a:t>
            </a:r>
            <a:r>
              <a:rPr lang="de-DE" dirty="0" smtClean="0"/>
              <a:t> Albinismus Typ2</a:t>
            </a:r>
          </a:p>
          <a:p>
            <a:r>
              <a:rPr lang="de-DE" dirty="0" smtClean="0"/>
              <a:t>UV-Strahlen- UV</a:t>
            </a:r>
            <a:r>
              <a:rPr lang="bg-BG" dirty="0" smtClean="0"/>
              <a:t>-лъчи</a:t>
            </a:r>
            <a:endParaRPr lang="de-DE" dirty="0" smtClean="0"/>
          </a:p>
          <a:p>
            <a:pPr>
              <a:buNone/>
            </a:pPr>
            <a:endParaRPr lang="bg-B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Quellen</a:t>
            </a:r>
            <a:endParaRPr lang="bg-BG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Google.bg</a:t>
            </a:r>
          </a:p>
          <a:p>
            <a:r>
              <a:rPr lang="en-US" dirty="0" smtClean="0"/>
              <a:t>PubMed.gov</a:t>
            </a:r>
          </a:p>
          <a:p>
            <a:r>
              <a:rPr lang="en-US" dirty="0" smtClean="0"/>
              <a:t>Wikipedia </a:t>
            </a:r>
          </a:p>
          <a:p>
            <a:endParaRPr lang="bg-B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лавие 3"/>
          <p:cNvSpPr>
            <a:spLocks noGrp="1"/>
          </p:cNvSpPr>
          <p:nvPr>
            <p:ph type="title"/>
          </p:nvPr>
        </p:nvSpPr>
        <p:spPr>
          <a:xfrm>
            <a:off x="685800" y="2636913"/>
            <a:ext cx="6629400" cy="2773288"/>
          </a:xfrm>
        </p:spPr>
        <p:txBody>
          <a:bodyPr>
            <a:normAutofit/>
          </a:bodyPr>
          <a:lstStyle/>
          <a:p>
            <a:r>
              <a:rPr lang="en-US" sz="5400" dirty="0" err="1" smtClean="0"/>
              <a:t>Danke</a:t>
            </a:r>
            <a:r>
              <a:rPr lang="en-US" sz="5400" dirty="0" smtClean="0"/>
              <a:t> f</a:t>
            </a:r>
            <a:r>
              <a:rPr lang="de-DE" sz="5400" dirty="0" err="1" smtClean="0"/>
              <a:t>ür</a:t>
            </a:r>
            <a:r>
              <a:rPr lang="de-DE" sz="5400" dirty="0" smtClean="0"/>
              <a:t> die Aufmerksamkeit</a:t>
            </a:r>
            <a:endParaRPr lang="bg-BG" sz="5400" dirty="0"/>
          </a:p>
        </p:txBody>
      </p:sp>
      <p:sp>
        <p:nvSpPr>
          <p:cNvPr id="5" name="Текстов контейнер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g-B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Familienanamnese</a:t>
            </a:r>
            <a:endParaRPr lang="bg-BG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Die </a:t>
            </a:r>
            <a:r>
              <a:rPr lang="en-US" dirty="0" err="1" smtClean="0"/>
              <a:t>ersten</a:t>
            </a:r>
            <a:r>
              <a:rPr lang="en-US" dirty="0" smtClean="0"/>
              <a:t> </a:t>
            </a:r>
            <a:r>
              <a:rPr lang="en-US" dirty="0" err="1" smtClean="0"/>
              <a:t>Leute</a:t>
            </a:r>
            <a:r>
              <a:rPr lang="en-US" dirty="0" smtClean="0"/>
              <a:t>, die rotes </a:t>
            </a:r>
            <a:r>
              <a:rPr lang="en-US" dirty="0" err="1" smtClean="0"/>
              <a:t>Haare</a:t>
            </a:r>
            <a:r>
              <a:rPr lang="en-US" dirty="0" smtClean="0"/>
              <a:t> </a:t>
            </a:r>
            <a:r>
              <a:rPr lang="en-US" dirty="0" err="1" smtClean="0"/>
              <a:t>haben</a:t>
            </a:r>
            <a:r>
              <a:rPr lang="en-US" dirty="0" smtClean="0"/>
              <a:t>, </a:t>
            </a:r>
            <a:r>
              <a:rPr lang="en-US" dirty="0" err="1" smtClean="0"/>
              <a:t>sind</a:t>
            </a:r>
            <a:r>
              <a:rPr lang="en-US" dirty="0" smtClean="0"/>
              <a:t> die </a:t>
            </a:r>
            <a:r>
              <a:rPr lang="en-US" dirty="0" err="1" smtClean="0"/>
              <a:t>Neandertaler</a:t>
            </a:r>
            <a:r>
              <a:rPr lang="en-US" dirty="0" smtClean="0"/>
              <a:t>. </a:t>
            </a:r>
            <a:r>
              <a:rPr lang="en-US" dirty="0" err="1" smtClean="0"/>
              <a:t>Sie</a:t>
            </a:r>
            <a:r>
              <a:rPr lang="en-US" dirty="0" smtClean="0"/>
              <a:t> </a:t>
            </a:r>
            <a:r>
              <a:rPr lang="en-US" dirty="0" err="1" smtClean="0"/>
              <a:t>haben</a:t>
            </a:r>
            <a:r>
              <a:rPr lang="en-US" dirty="0" smtClean="0"/>
              <a:t> </a:t>
            </a:r>
            <a:r>
              <a:rPr lang="en-US" dirty="0" err="1" smtClean="0"/>
              <a:t>Genen</a:t>
            </a:r>
            <a:r>
              <a:rPr lang="en-US" dirty="0" smtClean="0"/>
              <a:t> </a:t>
            </a:r>
            <a:r>
              <a:rPr lang="en-US" dirty="0" err="1" smtClean="0"/>
              <a:t>getragen</a:t>
            </a:r>
            <a:r>
              <a:rPr lang="en-US" dirty="0" smtClean="0"/>
              <a:t>, die </a:t>
            </a:r>
            <a:r>
              <a:rPr lang="en-US" dirty="0" err="1" smtClean="0"/>
              <a:t>bis</a:t>
            </a:r>
            <a:r>
              <a:rPr lang="en-US" dirty="0" smtClean="0"/>
              <a:t> </a:t>
            </a:r>
            <a:r>
              <a:rPr lang="en-US" dirty="0" err="1" smtClean="0"/>
              <a:t>heute</a:t>
            </a:r>
            <a:r>
              <a:rPr lang="en-US" dirty="0" smtClean="0"/>
              <a:t> </a:t>
            </a:r>
            <a:r>
              <a:rPr lang="en-US" dirty="0" err="1" smtClean="0"/>
              <a:t>noch</a:t>
            </a:r>
            <a:r>
              <a:rPr lang="en-US" dirty="0" smtClean="0"/>
              <a:t> in </a:t>
            </a:r>
            <a:r>
              <a:rPr lang="en-US" dirty="0" err="1" smtClean="0"/>
              <a:t>der</a:t>
            </a:r>
            <a:r>
              <a:rPr lang="en-US" dirty="0" smtClean="0"/>
              <a:t> </a:t>
            </a:r>
            <a:r>
              <a:rPr lang="en-US" dirty="0" err="1" smtClean="0"/>
              <a:t>menschliche</a:t>
            </a:r>
            <a:r>
              <a:rPr lang="en-US" dirty="0" smtClean="0"/>
              <a:t> Population  </a:t>
            </a:r>
            <a:r>
              <a:rPr lang="en-US" dirty="0" err="1" smtClean="0"/>
              <a:t>beobachtbar</a:t>
            </a:r>
            <a:r>
              <a:rPr lang="en-US" dirty="0" smtClean="0"/>
              <a:t> </a:t>
            </a:r>
            <a:r>
              <a:rPr lang="en-US" dirty="0" err="1" smtClean="0"/>
              <a:t>sind</a:t>
            </a:r>
            <a:r>
              <a:rPr lang="en-US" dirty="0" smtClean="0"/>
              <a:t>.</a:t>
            </a:r>
          </a:p>
          <a:p>
            <a:r>
              <a:rPr lang="de-DE" dirty="0" smtClean="0"/>
              <a:t>Rot ist eine Haarfarbe, die von tiefem Mahagonirot bis zu heller Kupferfarbe </a:t>
            </a:r>
            <a:r>
              <a:rPr lang="de-DE" dirty="0" err="1" smtClean="0"/>
              <a:t>variert</a:t>
            </a:r>
            <a:r>
              <a:rPr lang="de-DE" dirty="0" smtClean="0"/>
              <a:t>.</a:t>
            </a:r>
            <a:endParaRPr lang="bg-B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лавие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bg-BG"/>
          </a:p>
        </p:txBody>
      </p:sp>
      <p:pic>
        <p:nvPicPr>
          <p:cNvPr id="7" name="Контейнер за картина 6" descr="14.jpg"/>
          <p:cNvPicPr>
            <a:picLocks noGrp="1" noChangeAspect="1"/>
          </p:cNvPicPr>
          <p:nvPr>
            <p:ph type="pic" idx="1"/>
          </p:nvPr>
        </p:nvPicPr>
        <p:blipFill>
          <a:blip r:embed="rId2" cstate="print"/>
          <a:srcRect t="11333" b="11333"/>
          <a:stretch>
            <a:fillRect/>
          </a:stretch>
        </p:blipFill>
        <p:spPr>
          <a:xfrm>
            <a:off x="179512" y="908720"/>
            <a:ext cx="4114800" cy="4297995"/>
          </a:xfrm>
        </p:spPr>
      </p:pic>
      <p:sp>
        <p:nvSpPr>
          <p:cNvPr id="6" name="Текстов контейнер 5"/>
          <p:cNvSpPr>
            <a:spLocks noGrp="1"/>
          </p:cNvSpPr>
          <p:nvPr>
            <p:ph type="body" sz="half" idx="2"/>
          </p:nvPr>
        </p:nvSpPr>
        <p:spPr>
          <a:xfrm>
            <a:off x="4427984" y="404664"/>
            <a:ext cx="4716016" cy="5257583"/>
          </a:xfrm>
        </p:spPr>
        <p:txBody>
          <a:bodyPr>
            <a:normAutofit/>
          </a:bodyPr>
          <a:lstStyle/>
          <a:p>
            <a:r>
              <a:rPr lang="de-DE" sz="4000" dirty="0" smtClean="0"/>
              <a:t>Das sogenannte „Ginger“-Gen ist für rote Haare und Sommersprossen verantwortlich</a:t>
            </a:r>
          </a:p>
          <a:p>
            <a:r>
              <a:rPr lang="de-DE" sz="4000" dirty="0" err="1" smtClean="0">
                <a:hlinkClick r:id="rId3" tooltip="Phäomelanin"/>
              </a:rPr>
              <a:t>Phäomelanin</a:t>
            </a:r>
            <a:endParaRPr lang="bg-BG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лавие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 err="1" smtClean="0"/>
              <a:t>Melanocortinrezeptor</a:t>
            </a:r>
            <a:r>
              <a:rPr lang="de-DE" dirty="0" smtClean="0"/>
              <a:t> 1 (MC1R)</a:t>
            </a:r>
            <a:endParaRPr lang="bg-BG" dirty="0"/>
          </a:p>
        </p:txBody>
      </p:sp>
      <p:sp>
        <p:nvSpPr>
          <p:cNvPr id="6" name="Контейнер за съдържание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Name/ </a:t>
            </a:r>
            <a:r>
              <a:rPr lang="en-US" sz="4000" dirty="0" err="1" smtClean="0"/>
              <a:t>Symbole</a:t>
            </a:r>
            <a:endParaRPr lang="en-US" sz="4000" dirty="0" smtClean="0"/>
          </a:p>
          <a:p>
            <a:r>
              <a:rPr lang="en-US" sz="4000" dirty="0" err="1" smtClean="0"/>
              <a:t>Lage</a:t>
            </a:r>
            <a:endParaRPr lang="en-US" sz="4000" dirty="0" smtClean="0"/>
          </a:p>
          <a:p>
            <a:r>
              <a:rPr lang="en-US" sz="4000" dirty="0" err="1" smtClean="0"/>
              <a:t>Funktion</a:t>
            </a:r>
            <a:endParaRPr lang="en-US" sz="4000" dirty="0" smtClean="0"/>
          </a:p>
          <a:p>
            <a:r>
              <a:rPr lang="en-US" sz="4000" dirty="0" err="1" smtClean="0"/>
              <a:t>Krankheiten</a:t>
            </a:r>
            <a:endParaRPr lang="en-US" sz="4000" dirty="0" smtClean="0"/>
          </a:p>
          <a:p>
            <a:r>
              <a:rPr lang="en-US" sz="4000" dirty="0" err="1" smtClean="0"/>
              <a:t>Genetische</a:t>
            </a:r>
            <a:r>
              <a:rPr lang="en-US" sz="4000" dirty="0" smtClean="0"/>
              <a:t> </a:t>
            </a:r>
            <a:r>
              <a:rPr lang="en-US" sz="4000" dirty="0" err="1" smtClean="0"/>
              <a:t>Variantionen</a:t>
            </a:r>
            <a:endParaRPr lang="bg-BG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Картина 3" descr="The MC1R gene is located on the long (q) arm of chromosome 16 at position 24.3.">
            <a:hlinkClick r:id="rId2"/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35451" y="1412776"/>
            <a:ext cx="4564941" cy="27911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-94565"/>
            <a:ext cx="6442789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bg-BG" sz="3600" b="0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Cytogeneti</a:t>
            </a:r>
            <a:r>
              <a:rPr lang="en-US" sz="3600" dirty="0" err="1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sche</a:t>
            </a:r>
            <a:r>
              <a:rPr kumimoji="0" lang="bg-BG" sz="36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bg-BG" sz="3600" b="0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La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ge</a:t>
            </a:r>
            <a:r>
              <a:rPr kumimoji="0" lang="bg-BG" sz="36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: 16q24.3</a:t>
            </a:r>
            <a:endParaRPr kumimoji="0" lang="bg-BG" sz="36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4928765"/>
            <a:ext cx="9153468" cy="830997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000066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Der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66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MC1R-Gen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000066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befindet</a:t>
            </a:r>
            <a:r>
              <a:rPr kumimoji="0" lang="en-US" sz="2400" b="0" i="0" u="none" strike="noStrike" cap="none" normalizeH="0" dirty="0" smtClean="0">
                <a:ln>
                  <a:noFill/>
                </a:ln>
                <a:solidFill>
                  <a:srgbClr val="000066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dirty="0" err="1" smtClean="0">
                <a:ln>
                  <a:noFill/>
                </a:ln>
                <a:solidFill>
                  <a:srgbClr val="000066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sich</a:t>
            </a:r>
            <a:r>
              <a:rPr kumimoji="0" lang="en-US" sz="2400" b="0" i="0" u="none" strike="noStrike" cap="none" normalizeH="0" dirty="0" smtClean="0">
                <a:ln>
                  <a:noFill/>
                </a:ln>
                <a:solidFill>
                  <a:srgbClr val="000066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in </a:t>
            </a:r>
            <a:r>
              <a:rPr kumimoji="0" lang="en-US" sz="2400" b="0" i="0" u="none" strike="noStrike" cap="none" normalizeH="0" dirty="0" err="1" smtClean="0">
                <a:ln>
                  <a:noFill/>
                </a:ln>
                <a:solidFill>
                  <a:srgbClr val="000066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dem</a:t>
            </a:r>
            <a:r>
              <a:rPr kumimoji="0" lang="en-US" sz="2400" b="0" i="0" u="none" strike="noStrike" cap="none" normalizeH="0" dirty="0" smtClean="0">
                <a:ln>
                  <a:noFill/>
                </a:ln>
                <a:solidFill>
                  <a:srgbClr val="000066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dirty="0" err="1" smtClean="0">
                <a:ln>
                  <a:noFill/>
                </a:ln>
                <a:solidFill>
                  <a:srgbClr val="000066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langen</a:t>
            </a:r>
            <a:r>
              <a:rPr kumimoji="0" lang="en-US" sz="2400" b="0" i="0" u="none" strike="noStrike" cap="none" normalizeH="0" dirty="0" smtClean="0">
                <a:ln>
                  <a:noFill/>
                </a:ln>
                <a:solidFill>
                  <a:srgbClr val="000066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dirty="0" err="1" smtClean="0">
                <a:ln>
                  <a:noFill/>
                </a:ln>
                <a:solidFill>
                  <a:srgbClr val="000066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Schulter</a:t>
            </a:r>
            <a:r>
              <a:rPr kumimoji="0" lang="bg-BG" sz="2400" b="0" i="0" u="none" strike="noStrike" cap="none" normalizeH="0" baseline="0" dirty="0" smtClean="0">
                <a:ln>
                  <a:noFill/>
                </a:ln>
                <a:solidFill>
                  <a:srgbClr val="000066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(q)</a:t>
            </a:r>
            <a:r>
              <a:rPr lang="en-US" sz="2400" dirty="0" smtClean="0">
                <a:solidFill>
                  <a:srgbClr val="000066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rgbClr val="000066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der</a:t>
            </a:r>
            <a:r>
              <a:rPr lang="en-US" sz="2400" dirty="0" smtClean="0">
                <a:solidFill>
                  <a:srgbClr val="000066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Chromosome 16 in </a:t>
            </a:r>
            <a:r>
              <a:rPr lang="en-US" sz="2400" dirty="0" err="1" smtClean="0">
                <a:solidFill>
                  <a:srgbClr val="000066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der</a:t>
            </a:r>
            <a:r>
              <a:rPr lang="en-US" sz="2400" dirty="0" smtClean="0">
                <a:solidFill>
                  <a:srgbClr val="000066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Position: </a:t>
            </a:r>
            <a:r>
              <a:rPr kumimoji="0" lang="bg-BG" sz="2400" b="0" i="0" u="none" strike="noStrike" cap="none" normalizeH="0" baseline="0" dirty="0" smtClean="0">
                <a:ln>
                  <a:noFill/>
                </a:ln>
                <a:solidFill>
                  <a:srgbClr val="000066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24.3</a:t>
            </a:r>
            <a:r>
              <a:rPr lang="en-US" sz="1000" dirty="0" smtClean="0">
                <a:solidFill>
                  <a:srgbClr val="000066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endParaRPr kumimoji="0" lang="bg-BG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400" dirty="0" smtClean="0"/>
              <a:t>MELANIN</a:t>
            </a:r>
            <a:r>
              <a:rPr lang="bg-BG" sz="2400" dirty="0" smtClean="0"/>
              <a:t/>
            </a:r>
            <a:br>
              <a:rPr lang="bg-BG" sz="2400" dirty="0" smtClean="0"/>
            </a:br>
            <a:r>
              <a:rPr lang="en-US" sz="2400" dirty="0" smtClean="0"/>
              <a:t>EUMELANIN                                                                                                                                                                         PHÄOMELANIN</a:t>
            </a:r>
            <a:endParaRPr lang="bg-BG" sz="2400" dirty="0"/>
          </a:p>
        </p:txBody>
      </p:sp>
      <p:pic>
        <p:nvPicPr>
          <p:cNvPr id="5" name="Контейнер за съдържание 4" descr="1378114998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251520" y="2743994"/>
            <a:ext cx="3744416" cy="2989262"/>
          </a:xfrm>
        </p:spPr>
      </p:pic>
      <p:pic>
        <p:nvPicPr>
          <p:cNvPr id="6" name="Контейнер за съдържание 5" descr="300x300_511.jpg"/>
          <p:cNvPicPr>
            <a:picLocks noGrp="1" noChangeAspect="1"/>
          </p:cNvPicPr>
          <p:nvPr>
            <p:ph sz="half" idx="2"/>
          </p:nvPr>
        </p:nvPicPr>
        <p:blipFill>
          <a:blip r:embed="rId3" cstate="print"/>
          <a:stretch>
            <a:fillRect/>
          </a:stretch>
        </p:blipFill>
        <p:spPr>
          <a:xfrm>
            <a:off x="4860032" y="2610644"/>
            <a:ext cx="3816424" cy="319462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лавие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Melanocortin</a:t>
            </a:r>
            <a:r>
              <a:rPr lang="en-US" dirty="0" smtClean="0"/>
              <a:t> 1 Receptor</a:t>
            </a:r>
            <a:endParaRPr lang="bg-BG" dirty="0"/>
          </a:p>
        </p:txBody>
      </p:sp>
      <p:pic>
        <p:nvPicPr>
          <p:cNvPr id="6" name="Картина 5" descr="363316-fba5aa9adb51769b118b400ceff0b9ba-fp-ef4ad3fd00efc4fe4acb9198dee00e8b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228850" y="1196752"/>
            <a:ext cx="5151462" cy="547260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Krankheiten</a:t>
            </a:r>
            <a:r>
              <a:rPr lang="en-US" dirty="0" smtClean="0"/>
              <a:t>     Melanoma</a:t>
            </a:r>
            <a:endParaRPr lang="bg-BG" dirty="0"/>
          </a:p>
        </p:txBody>
      </p:sp>
      <p:pic>
        <p:nvPicPr>
          <p:cNvPr id="19458" name="Picture 2" descr="http://www.arizonaadvancedmedicine.com/articles/gfx/melanoma5.gif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5576" y="1916832"/>
            <a:ext cx="6601768" cy="432658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UV- </a:t>
            </a:r>
            <a:r>
              <a:rPr lang="en-US" dirty="0" err="1" smtClean="0"/>
              <a:t>Strahlen</a:t>
            </a:r>
            <a:endParaRPr lang="bg-BG" dirty="0"/>
          </a:p>
        </p:txBody>
      </p:sp>
      <p:pic>
        <p:nvPicPr>
          <p:cNvPr id="3" name="Картина 2" descr="even-sun-dodging-redheads-face-high-cancer-risk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9512" y="1412776"/>
            <a:ext cx="4095328" cy="2922240"/>
          </a:xfrm>
          <a:prstGeom prst="rect">
            <a:avLst/>
          </a:prstGeom>
        </p:spPr>
      </p:pic>
      <p:pic>
        <p:nvPicPr>
          <p:cNvPr id="4" name="Картина 3" descr="polls_1_3_3_4_1_0_0_0_0_0_0_4509_618609_poll_xlarge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572000" y="2204864"/>
            <a:ext cx="4176464" cy="432048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хника">
  <a:themeElements>
    <a:clrScheme name="Техника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Техника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Техника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0</TotalTime>
  <Words>160</Words>
  <Application>Microsoft Office PowerPoint</Application>
  <PresentationFormat>Bildschirmpräsentation (4:3)</PresentationFormat>
  <Paragraphs>33</Paragraphs>
  <Slides>14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14</vt:i4>
      </vt:variant>
    </vt:vector>
  </HeadingPairs>
  <TitlesOfParts>
    <vt:vector size="15" baseType="lpstr">
      <vt:lpstr>Техника</vt:lpstr>
      <vt:lpstr>MC1R-Mutation “ Ginger ”-gene Rothaarigen</vt:lpstr>
      <vt:lpstr>Familienanamnese</vt:lpstr>
      <vt:lpstr>PowerPoint-Präsentation</vt:lpstr>
      <vt:lpstr>Melanocortinrezeptor 1 (MC1R)</vt:lpstr>
      <vt:lpstr>PowerPoint-Präsentation</vt:lpstr>
      <vt:lpstr>MELANIN EUMELANIN                                                                                                                                                                         PHÄOMELANIN</vt:lpstr>
      <vt:lpstr>Melanocortin 1 Receptor</vt:lpstr>
      <vt:lpstr>Krankheiten     Melanoma</vt:lpstr>
      <vt:lpstr>UV- Strahlen</vt:lpstr>
      <vt:lpstr>Oculocutaneus Albinismus</vt:lpstr>
      <vt:lpstr>PowerPoint-Präsentation</vt:lpstr>
      <vt:lpstr>Wortschatz</vt:lpstr>
      <vt:lpstr>Quellen</vt:lpstr>
      <vt:lpstr>Danke für die Aufmerksamkeit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Adriana</dc:creator>
  <cp:lastModifiedBy>Gerhard Wazel</cp:lastModifiedBy>
  <cp:revision>76</cp:revision>
  <dcterms:created xsi:type="dcterms:W3CDTF">2013-12-13T11:48:48Z</dcterms:created>
  <dcterms:modified xsi:type="dcterms:W3CDTF">2014-01-24T17:27:57Z</dcterms:modified>
</cp:coreProperties>
</file>