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63B9-742C-4415-BD00-7FD84F2A9C70}" type="datetimeFigureOut">
              <a:rPr lang="bg-BG" smtClean="0"/>
              <a:pPr/>
              <a:t>24.1.2014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9BD4-0E71-435B-BBA5-E2DBD34CC3EB}" type="slidenum">
              <a:rPr lang="bg-BG" smtClean="0"/>
              <a:pPr/>
              <a:t>‹Nr.›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63B9-742C-4415-BD00-7FD84F2A9C70}" type="datetimeFigureOut">
              <a:rPr lang="bg-BG" smtClean="0"/>
              <a:pPr/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9BD4-0E71-435B-BBA5-E2DBD34CC3EB}" type="slidenum">
              <a:rPr lang="bg-BG" smtClean="0"/>
              <a:pPr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63B9-742C-4415-BD00-7FD84F2A9C70}" type="datetimeFigureOut">
              <a:rPr lang="bg-BG" smtClean="0"/>
              <a:pPr/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9BD4-0E71-435B-BBA5-E2DBD34CC3EB}" type="slidenum">
              <a:rPr lang="bg-BG" smtClean="0"/>
              <a:pPr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63B9-742C-4415-BD00-7FD84F2A9C70}" type="datetimeFigureOut">
              <a:rPr lang="bg-BG" smtClean="0"/>
              <a:pPr/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9BD4-0E71-435B-BBA5-E2DBD34CC3EB}" type="slidenum">
              <a:rPr lang="bg-BG" smtClean="0"/>
              <a:pPr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63B9-742C-4415-BD00-7FD84F2A9C70}" type="datetimeFigureOut">
              <a:rPr lang="bg-BG" smtClean="0"/>
              <a:pPr/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9BD4-0E71-435B-BBA5-E2DBD34CC3EB}" type="slidenum">
              <a:rPr lang="bg-BG" smtClean="0"/>
              <a:pPr/>
              <a:t>‹Nr.›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63B9-742C-4415-BD00-7FD84F2A9C70}" type="datetimeFigureOut">
              <a:rPr lang="bg-BG" smtClean="0"/>
              <a:pPr/>
              <a:t>24.1.2014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9BD4-0E71-435B-BBA5-E2DBD34CC3EB}" type="slidenum">
              <a:rPr lang="bg-BG" smtClean="0"/>
              <a:pPr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63B9-742C-4415-BD00-7FD84F2A9C70}" type="datetimeFigureOut">
              <a:rPr lang="bg-BG" smtClean="0"/>
              <a:pPr/>
              <a:t>24.1.2014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9BD4-0E71-435B-BBA5-E2DBD34CC3EB}" type="slidenum">
              <a:rPr lang="bg-BG" smtClean="0"/>
              <a:pPr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63B9-742C-4415-BD00-7FD84F2A9C70}" type="datetimeFigureOut">
              <a:rPr lang="bg-BG" smtClean="0"/>
              <a:pPr/>
              <a:t>24.1.2014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9BD4-0E71-435B-BBA5-E2DBD34CC3EB}" type="slidenum">
              <a:rPr lang="bg-BG" smtClean="0"/>
              <a:pPr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63B9-742C-4415-BD00-7FD84F2A9C70}" type="datetimeFigureOut">
              <a:rPr lang="bg-BG" smtClean="0"/>
              <a:pPr/>
              <a:t>24.1.2014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9BD4-0E71-435B-BBA5-E2DBD34CC3EB}" type="slidenum">
              <a:rPr lang="bg-BG" smtClean="0"/>
              <a:pPr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63B9-742C-4415-BD00-7FD84F2A9C70}" type="datetimeFigureOut">
              <a:rPr lang="bg-BG" smtClean="0"/>
              <a:pPr/>
              <a:t>24.1.2014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9BD4-0E71-435B-BBA5-E2DBD34CC3EB}" type="slidenum">
              <a:rPr lang="bg-BG" smtClean="0"/>
              <a:pPr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63B9-742C-4415-BD00-7FD84F2A9C70}" type="datetimeFigureOut">
              <a:rPr lang="bg-BG" smtClean="0"/>
              <a:pPr/>
              <a:t>24.1.2014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9E9BD4-0E71-435B-BBA5-E2DBD34CC3EB}" type="slidenum">
              <a:rPr lang="bg-BG" smtClean="0"/>
              <a:pPr/>
              <a:t>‹Nr.›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BC63B9-742C-4415-BD00-7FD84F2A9C70}" type="datetimeFigureOut">
              <a:rPr lang="bg-BG" smtClean="0"/>
              <a:pPr/>
              <a:t>24.1.2014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9E9BD4-0E71-435B-BBA5-E2DBD34CC3EB}" type="slidenum">
              <a:rPr lang="bg-BG" smtClean="0"/>
              <a:pPr/>
              <a:t>‹Nr.›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Grüner </a:t>
            </a:r>
            <a:r>
              <a:rPr lang="en-US" dirty="0" smtClean="0"/>
              <a:t>Star</a:t>
            </a:r>
            <a:br>
              <a:rPr lang="en-US" dirty="0" smtClean="0"/>
            </a:br>
            <a:r>
              <a:rPr lang="en-US" dirty="0" err="1" smtClean="0"/>
              <a:t>Glaukom</a:t>
            </a:r>
            <a:r>
              <a:rPr lang="en-US" dirty="0" smtClean="0"/>
              <a:t/>
            </a:r>
            <a:br>
              <a:rPr lang="en-US" dirty="0" smtClean="0"/>
            </a:b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Violeta</a:t>
            </a:r>
            <a:r>
              <a:rPr lang="en-US" dirty="0" smtClean="0"/>
              <a:t> Dimitrova,6gr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Normaldruckglaukom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Etwa ein Drittel der Patienten mit einem Offenwinkelglaukom hat die typischen Anzeichen der Erkrankung wie Gesichtsfeldausfälle und Schäden am Sehnerv, ohne dass der Druck im Inneren des Auges erhöht ist.</a:t>
            </a:r>
            <a:endParaRPr lang="bg-BG" dirty="0"/>
          </a:p>
        </p:txBody>
      </p:sp>
      <p:pic>
        <p:nvPicPr>
          <p:cNvPr id="8194" name="Picture 2" descr="E:\glaukoma\glaukoma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640075"/>
            <a:ext cx="4500594" cy="321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357188" y="642938"/>
            <a:ext cx="8329612" cy="5681662"/>
          </a:xfrm>
        </p:spPr>
        <p:txBody>
          <a:bodyPr/>
          <a:lstStyle/>
          <a:p>
            <a:r>
              <a:rPr lang="de-DE" dirty="0" smtClean="0"/>
              <a:t>Wahrscheinlich ist bei diesen Patienten die Sauerstoff- und Nährstoffversorgung des Sehnervs gestört.</a:t>
            </a:r>
          </a:p>
          <a:p>
            <a:r>
              <a:rPr lang="de-DE" dirty="0" smtClean="0"/>
              <a:t>Der Augenarzt sollte auch den Augenhintergrund regelmäßig kontrollieren.</a:t>
            </a:r>
          </a:p>
          <a:p>
            <a:endParaRPr lang="bg-BG" dirty="0"/>
          </a:p>
        </p:txBody>
      </p:sp>
      <p:pic>
        <p:nvPicPr>
          <p:cNvPr id="9218" name="Picture 2" descr="E:\glaukoma\ARCL_FOX_auge_081029_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4586"/>
            <a:ext cx="3071834" cy="4443414"/>
          </a:xfrm>
          <a:prstGeom prst="rect">
            <a:avLst/>
          </a:prstGeom>
          <a:noFill/>
        </p:spPr>
      </p:pic>
      <p:pic>
        <p:nvPicPr>
          <p:cNvPr id="9220" name="Picture 4" descr="E:\glaukoma\glauko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961896"/>
            <a:ext cx="6000760" cy="389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201053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Winkelblock</a:t>
            </a:r>
            <a:r>
              <a:rPr lang="en-US" b="1" dirty="0" smtClean="0"/>
              <a:t>- </a:t>
            </a:r>
            <a:r>
              <a:rPr lang="en-US" b="1" dirty="0" err="1" smtClean="0"/>
              <a:t>oder</a:t>
            </a:r>
            <a:r>
              <a:rPr lang="en-US" b="1" dirty="0" smtClean="0"/>
              <a:t> </a:t>
            </a:r>
            <a:r>
              <a:rPr lang="en-US" b="1" dirty="0" err="1" smtClean="0"/>
              <a:t>Engwinkelglaukom</a:t>
            </a:r>
            <a:r>
              <a:rPr lang="en-US" b="1" dirty="0" smtClean="0"/>
              <a:t>(</a:t>
            </a:r>
            <a:r>
              <a:rPr lang="en-US" b="1" dirty="0" err="1" smtClean="0"/>
              <a:t>akute</a:t>
            </a:r>
            <a:r>
              <a:rPr lang="en-US" b="1" dirty="0" smtClean="0"/>
              <a:t> </a:t>
            </a:r>
            <a:r>
              <a:rPr lang="en-US" b="1" dirty="0" err="1" smtClean="0"/>
              <a:t>glaucom-Anfall</a:t>
            </a:r>
            <a:r>
              <a:rPr lang="en-US" b="1" dirty="0" smtClean="0"/>
              <a:t>)</a:t>
            </a:r>
            <a:br>
              <a:rPr lang="en-US" b="1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0372"/>
            <a:ext cx="7615262" cy="3324228"/>
          </a:xfrm>
        </p:spPr>
        <p:txBody>
          <a:bodyPr/>
          <a:lstStyle/>
          <a:p>
            <a:r>
              <a:rPr lang="de-DE" dirty="0" smtClean="0"/>
              <a:t>Beim Winkelblock- oder Engwinkelglaukom ist der Abflusskanal für das Kammerwasser verengt.</a:t>
            </a:r>
          </a:p>
          <a:p>
            <a:r>
              <a:rPr lang="de-DE" dirty="0" smtClean="0"/>
              <a:t>Bei einem Engwinkelglaukom kann der Druck im Augeninnern massiv ansteigen.</a:t>
            </a:r>
            <a:endParaRPr lang="bg-BG" dirty="0"/>
          </a:p>
        </p:txBody>
      </p:sp>
      <p:pic>
        <p:nvPicPr>
          <p:cNvPr id="10242" name="Picture 2" descr="E:\glaukoma\glaukoma-xamthone-p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14" y="4413258"/>
            <a:ext cx="3357586" cy="2444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Formen</a:t>
            </a:r>
            <a:r>
              <a:rPr lang="en-US" dirty="0" smtClean="0"/>
              <a:t>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Angeborenes</a:t>
            </a:r>
            <a:r>
              <a:rPr lang="en-US" b="1" dirty="0" smtClean="0"/>
              <a:t> </a:t>
            </a:r>
            <a:r>
              <a:rPr lang="en-US" b="1" dirty="0" err="1" smtClean="0"/>
              <a:t>Glaukom</a:t>
            </a:r>
            <a:endParaRPr lang="en-US" b="1" dirty="0" smtClean="0"/>
          </a:p>
          <a:p>
            <a:r>
              <a:rPr lang="en-US" b="1" dirty="0" err="1" smtClean="0"/>
              <a:t>Sekundärglaukom</a:t>
            </a:r>
            <a:endParaRPr lang="en-US" b="1" dirty="0" smtClean="0"/>
          </a:p>
          <a:p>
            <a:endParaRPr lang="en-US" dirty="0" smtClean="0"/>
          </a:p>
        </p:txBody>
      </p:sp>
      <p:pic>
        <p:nvPicPr>
          <p:cNvPr id="11266" name="Picture 2" descr="E:\glaukoma\kindlichesglauk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7" y="2928934"/>
            <a:ext cx="7366999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01080" cy="2010532"/>
          </a:xfrm>
        </p:spPr>
        <p:txBody>
          <a:bodyPr/>
          <a:lstStyle/>
          <a:p>
            <a:r>
              <a:rPr lang="en-US" dirty="0" err="1" smtClean="0"/>
              <a:t>Behandlung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verschiedenen</a:t>
            </a:r>
            <a:r>
              <a:rPr lang="en-US" dirty="0" smtClean="0"/>
              <a:t> </a:t>
            </a:r>
            <a:r>
              <a:rPr lang="en-US" dirty="0" err="1" smtClean="0"/>
              <a:t>Glaukom-Arten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786058"/>
            <a:ext cx="8329642" cy="3538542"/>
          </a:xfrm>
        </p:spPr>
        <p:txBody>
          <a:bodyPr/>
          <a:lstStyle/>
          <a:p>
            <a:r>
              <a:rPr lang="en-US" dirty="0" err="1" smtClean="0"/>
              <a:t>Medikamente</a:t>
            </a:r>
            <a:r>
              <a:rPr lang="en-US" dirty="0" smtClean="0"/>
              <a:t>;</a:t>
            </a:r>
          </a:p>
          <a:p>
            <a:r>
              <a:rPr lang="en-US" dirty="0" smtClean="0"/>
              <a:t>Operation;</a:t>
            </a:r>
          </a:p>
          <a:p>
            <a:endParaRPr lang="bg-BG" dirty="0"/>
          </a:p>
        </p:txBody>
      </p:sp>
      <p:pic>
        <p:nvPicPr>
          <p:cNvPr id="12290" name="Picture 2" descr="C:\Documents and Settings\Acer\My Documents\My Music\joag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718422"/>
            <a:ext cx="5500726" cy="4139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Wichtige</a:t>
            </a:r>
            <a:r>
              <a:rPr lang="en-US" dirty="0" smtClean="0"/>
              <a:t> </a:t>
            </a:r>
            <a:r>
              <a:rPr lang="en-US" dirty="0" err="1" smtClean="0"/>
              <a:t>Regeln</a:t>
            </a:r>
            <a:r>
              <a:rPr lang="en-US" dirty="0" smtClean="0"/>
              <a:t>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1.Immer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Augenarzt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2.Gesundheitsvorsorge(</a:t>
            </a:r>
            <a:r>
              <a:rPr lang="en-US" dirty="0" err="1" smtClean="0"/>
              <a:t>Bluthochdruck,Zuckerkrankheit</a:t>
            </a:r>
            <a:r>
              <a:rPr lang="en-US" dirty="0" smtClean="0"/>
              <a:t> </a:t>
            </a:r>
            <a:r>
              <a:rPr lang="en-US" dirty="0" err="1" smtClean="0"/>
              <a:t>usw</a:t>
            </a:r>
            <a:r>
              <a:rPr lang="en-US" dirty="0" smtClean="0"/>
              <a:t>)</a:t>
            </a:r>
          </a:p>
          <a:p>
            <a:r>
              <a:rPr lang="en-US" dirty="0" smtClean="0"/>
              <a:t>3.Rauhen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Was ist der Grüne Star?</a:t>
            </a:r>
            <a:br>
              <a:rPr lang="de-DE" b="1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Als Grünen Star oder auch Glaukom bezeichnen Mediziner Augenerkrankungen, die den Sehnerv zerstören können.</a:t>
            </a:r>
            <a:endParaRPr lang="bg-BG" dirty="0"/>
          </a:p>
        </p:txBody>
      </p:sp>
      <p:pic>
        <p:nvPicPr>
          <p:cNvPr id="1027" name="Picture 3" descr="E:\glaukoma\559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357562"/>
            <a:ext cx="7343576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2050" name="Picture 2" descr="E:\glaukoma\266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011" y="0"/>
            <a:ext cx="922401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Wie</a:t>
            </a:r>
            <a:r>
              <a:rPr lang="en-US" b="1" dirty="0" smtClean="0"/>
              <a:t> </a:t>
            </a:r>
            <a:r>
              <a:rPr lang="en-US" b="1" dirty="0" err="1" smtClean="0"/>
              <a:t>entsteht</a:t>
            </a:r>
            <a:r>
              <a:rPr lang="en-US" b="1" dirty="0" smtClean="0"/>
              <a:t> </a:t>
            </a:r>
            <a:r>
              <a:rPr lang="en-US" b="1" dirty="0" err="1" smtClean="0"/>
              <a:t>ein</a:t>
            </a:r>
            <a:r>
              <a:rPr lang="en-US" b="1" dirty="0" smtClean="0"/>
              <a:t> </a:t>
            </a:r>
            <a:r>
              <a:rPr lang="en-US" b="1" dirty="0" err="1" smtClean="0"/>
              <a:t>Glaukom</a:t>
            </a:r>
            <a:r>
              <a:rPr lang="en-US" b="1" dirty="0" smtClean="0"/>
              <a:t>?</a:t>
            </a:r>
            <a:br>
              <a:rPr lang="en-US" b="1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Beim Glaukom gehen die Nervenfasern des Sehnervs und der Netzhaut zugrunde.</a:t>
            </a:r>
          </a:p>
          <a:p>
            <a:r>
              <a:rPr lang="de-DE" dirty="0" smtClean="0"/>
              <a:t>Die beiden wichtigsten Gründe für die Zerstörung der Nervenzellen sind ein erhöhter Druck innerhalb des Auges und eine unzureichende Blutversorgung dieser Zellen.</a:t>
            </a:r>
            <a:endParaRPr lang="bg-BG" dirty="0"/>
          </a:p>
        </p:txBody>
      </p:sp>
      <p:pic>
        <p:nvPicPr>
          <p:cNvPr id="3075" name="Picture 3" descr="E:\glaukoma\id_77146_194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3" y="4053892"/>
            <a:ext cx="5000660" cy="2804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Risikofaktoren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hohes</a:t>
            </a:r>
            <a:r>
              <a:rPr lang="en-US" dirty="0" smtClean="0"/>
              <a:t> Alter;</a:t>
            </a:r>
          </a:p>
          <a:p>
            <a:r>
              <a:rPr lang="en-US" dirty="0" err="1" smtClean="0"/>
              <a:t>genetische</a:t>
            </a:r>
            <a:r>
              <a:rPr lang="en-US" dirty="0" smtClean="0"/>
              <a:t> </a:t>
            </a:r>
            <a:r>
              <a:rPr lang="en-US" dirty="0" err="1" smtClean="0"/>
              <a:t>Veranlagung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schwarze</a:t>
            </a:r>
            <a:r>
              <a:rPr lang="en-US" dirty="0" smtClean="0"/>
              <a:t> </a:t>
            </a:r>
            <a:r>
              <a:rPr lang="en-US" dirty="0" err="1" smtClean="0"/>
              <a:t>Hautfarbe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Lebensgewohnheit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Medikamente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Diabet</a:t>
            </a:r>
            <a:r>
              <a:rPr lang="en-US" dirty="0" smtClean="0"/>
              <a:t>;</a:t>
            </a:r>
            <a:endParaRPr lang="bg-BG" dirty="0"/>
          </a:p>
        </p:txBody>
      </p:sp>
      <p:pic>
        <p:nvPicPr>
          <p:cNvPr id="4098" name="Picture 2" descr="C:\Documents and Settings\Acer\My Documents\My Music\images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071810"/>
            <a:ext cx="2857500" cy="1600200"/>
          </a:xfrm>
          <a:prstGeom prst="rect">
            <a:avLst/>
          </a:prstGeom>
          <a:noFill/>
        </p:spPr>
      </p:pic>
      <p:pic>
        <p:nvPicPr>
          <p:cNvPr id="4099" name="Picture 3" descr="C:\Documents and Settings\Acer\My Documents\My Music\index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7" y="1285860"/>
            <a:ext cx="2285984" cy="2285984"/>
          </a:xfrm>
          <a:prstGeom prst="rect">
            <a:avLst/>
          </a:prstGeom>
          <a:noFill/>
        </p:spPr>
      </p:pic>
      <p:pic>
        <p:nvPicPr>
          <p:cNvPr id="4100" name="Picture 4" descr="C:\Documents and Settings\Acer\My Documents\My Music\index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0536" y="4714884"/>
            <a:ext cx="2700326" cy="2143116"/>
          </a:xfrm>
          <a:prstGeom prst="rect">
            <a:avLst/>
          </a:prstGeom>
          <a:noFill/>
        </p:spPr>
      </p:pic>
      <p:pic>
        <p:nvPicPr>
          <p:cNvPr id="4101" name="Picture 5" descr="C:\Documents and Settings\Acer\My Documents\My Music\100120_miriam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1850" y="3464774"/>
            <a:ext cx="2262150" cy="3393226"/>
          </a:xfrm>
          <a:prstGeom prst="rect">
            <a:avLst/>
          </a:prstGeom>
          <a:noFill/>
        </p:spPr>
      </p:pic>
      <p:pic>
        <p:nvPicPr>
          <p:cNvPr id="4102" name="Picture 6" descr="C:\Documents and Settings\Acer\My Documents\My Music\index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1214422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Symptome</a:t>
            </a:r>
            <a:r>
              <a:rPr lang="en-US" dirty="0" smtClean="0"/>
              <a:t>:</a:t>
            </a:r>
            <a:br>
              <a:rPr lang="en-US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den meisten Fällen tritt der Prozess langsam und unmerklich, ohne Schmerzen und besonderen Symptome. Wie wir feststellen, ist eine erhebliche Gesichtsfelddefekte. Unbehandelte und Kontrolle der Krankheit kann zur Erblindung führen.</a:t>
            </a:r>
            <a:endParaRPr lang="bg-BG" dirty="0"/>
          </a:p>
        </p:txBody>
      </p:sp>
      <p:pic>
        <p:nvPicPr>
          <p:cNvPr id="13314" name="Picture 2" descr="E:\glaukoma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123640"/>
            <a:ext cx="4214842" cy="2734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1071546"/>
            <a:ext cx="7901014" cy="775542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Welche Ursachen und Formen des Glaukoms gibt es?</a:t>
            </a:r>
            <a:br>
              <a:rPr lang="de-DE" b="1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401080" cy="4824426"/>
          </a:xfrm>
        </p:spPr>
        <p:txBody>
          <a:bodyPr/>
          <a:lstStyle/>
          <a:p>
            <a:r>
              <a:rPr lang="en-US" b="1" dirty="0" err="1" smtClean="0"/>
              <a:t>Offen</a:t>
            </a:r>
            <a:r>
              <a:rPr lang="en-US" b="1" dirty="0" smtClean="0"/>
              <a:t>- </a:t>
            </a:r>
            <a:r>
              <a:rPr lang="en-US" b="1" dirty="0" err="1" smtClean="0"/>
              <a:t>oder</a:t>
            </a:r>
            <a:r>
              <a:rPr lang="en-US" b="1" dirty="0" smtClean="0"/>
              <a:t> </a:t>
            </a:r>
            <a:r>
              <a:rPr lang="en-US" b="1" dirty="0" err="1" smtClean="0"/>
              <a:t>Weitwinkelglaukom</a:t>
            </a:r>
            <a:r>
              <a:rPr lang="en-US" b="1" dirty="0" smtClean="0"/>
              <a:t>(Glaucoma simplex)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de-DE" dirty="0" smtClean="0"/>
              <a:t>Beim Offenwinkelglaukom ist der Kammerwinkel offen, der Abfluss des Kammerwassers über das schwammähnliche System im Augenwinkel aber behindert.</a:t>
            </a:r>
            <a:endParaRPr lang="en-US" b="1" dirty="0" smtClean="0"/>
          </a:p>
          <a:p>
            <a:endParaRPr lang="en-US" b="1" dirty="0" smtClean="0"/>
          </a:p>
          <a:p>
            <a:endParaRPr lang="bg-BG" dirty="0"/>
          </a:p>
        </p:txBody>
      </p:sp>
      <p:pic>
        <p:nvPicPr>
          <p:cNvPr id="5123" name="Picture 3" descr="E:\glaukoma\2vt7-e-aa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674293"/>
            <a:ext cx="4244942" cy="3183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146" name="Picture 2" descr="E:\glaukoma\Gruener-Star-Glauk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0" y="714356"/>
            <a:ext cx="9131420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0" y="285750"/>
            <a:ext cx="8686800" cy="6038850"/>
          </a:xfrm>
        </p:spPr>
        <p:txBody>
          <a:bodyPr/>
          <a:lstStyle/>
          <a:p>
            <a:r>
              <a:rPr lang="de-DE" dirty="0" smtClean="0"/>
              <a:t>Über 90 Prozent aller Betroffenen leiden an dieser Form des grünen Stars.</a:t>
            </a:r>
            <a:endParaRPr lang="bg-BG" dirty="0"/>
          </a:p>
        </p:txBody>
      </p:sp>
      <p:pic>
        <p:nvPicPr>
          <p:cNvPr id="7170" name="Picture 2" descr="E:\glaukoma\pyrwichna_glaukoma_sys_zatworen_ygy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033563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276</Words>
  <Application>Microsoft Office PowerPoint</Application>
  <PresentationFormat>Bildschirmpräsentation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Flow</vt:lpstr>
      <vt:lpstr>Grüner Star Glaukom </vt:lpstr>
      <vt:lpstr>Was ist der Grüne Star? </vt:lpstr>
      <vt:lpstr>PowerPoint-Präsentation</vt:lpstr>
      <vt:lpstr>Wie entsteht ein Glaukom? </vt:lpstr>
      <vt:lpstr>Risikofaktoren</vt:lpstr>
      <vt:lpstr>Symptome: </vt:lpstr>
      <vt:lpstr>Welche Ursachen und Formen des Glaukoms gibt es? </vt:lpstr>
      <vt:lpstr>PowerPoint-Präsentation</vt:lpstr>
      <vt:lpstr>PowerPoint-Präsentation</vt:lpstr>
      <vt:lpstr>Normaldruckglaukom </vt:lpstr>
      <vt:lpstr>PowerPoint-Präsentation</vt:lpstr>
      <vt:lpstr>Winkelblock- oder Engwinkelglaukom(akute glaucom-Anfall) </vt:lpstr>
      <vt:lpstr>Andere Formen:</vt:lpstr>
      <vt:lpstr>Behandlung der verschiedenen Glaukom-Arten</vt:lpstr>
      <vt:lpstr>Wichtige Regeln: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Grüne Star Glaukom</dc:title>
  <dc:creator>Valued Acer Customer</dc:creator>
  <cp:lastModifiedBy>Gerhard Wazel</cp:lastModifiedBy>
  <cp:revision>8</cp:revision>
  <dcterms:created xsi:type="dcterms:W3CDTF">2013-12-17T06:29:12Z</dcterms:created>
  <dcterms:modified xsi:type="dcterms:W3CDTF">2014-01-24T17:29:00Z</dcterms:modified>
</cp:coreProperties>
</file>