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076D-B463-445E-B1F1-AF738FAD9B1E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9E540-9223-4604-A785-67F87ECA7EF6}" type="slidenum">
              <a:rPr lang="bg-BG" smtClean="0"/>
              <a:t>‹Nr.›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1506" name="Picture 2" descr="http://comps.canstockphoto.com/can-stock-photo_csp10156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http://www.pnas.org/content/98/20/11650/F2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http://www.munich-healthcare.de/wp-content/uploads/2011/08/Medikamenten-Verpack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2915816" y="260648"/>
            <a:ext cx="3619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Behandlung</a:t>
            </a:r>
            <a:endParaRPr lang="bg-BG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33639" y="1124744"/>
            <a:ext cx="90570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/>
              <a:t>Medikamentöse</a:t>
            </a:r>
            <a:r>
              <a:rPr lang="en-US" sz="3600" b="1" dirty="0"/>
              <a:t> </a:t>
            </a:r>
            <a:r>
              <a:rPr lang="en-US" sz="3600" b="1" dirty="0" err="1"/>
              <a:t>Behandlung</a:t>
            </a:r>
            <a:r>
              <a:rPr lang="en-US" sz="3600" b="1" dirty="0"/>
              <a:t> </a:t>
            </a:r>
            <a:r>
              <a:rPr lang="en-US" sz="3600" b="1" dirty="0" err="1"/>
              <a:t>mit</a:t>
            </a:r>
            <a:r>
              <a:rPr lang="en-US" sz="3600" b="1" dirty="0"/>
              <a:t> </a:t>
            </a:r>
            <a:r>
              <a:rPr lang="en-US" sz="3600" b="1" dirty="0" err="1"/>
              <a:t>Neuroleptika</a:t>
            </a:r>
            <a:endParaRPr lang="bg-BG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915816" y="1772816"/>
            <a:ext cx="31223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Psychotherapie</a:t>
            </a:r>
            <a:endParaRPr lang="bg-BG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4580" name="AutoShape 4" descr="Running inside a br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4582" name="AutoShape 6" descr="Running inside a br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4584" name="Picture 8" descr="http://www.freshconsulting.com/wp-content/themes/fresh-theme/img/wallpaper/fresh-brain-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авоъгълник 8"/>
          <p:cNvSpPr/>
          <p:nvPr/>
        </p:nvSpPr>
        <p:spPr>
          <a:xfrm>
            <a:off x="1043608" y="620688"/>
            <a:ext cx="7504940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Vielen</a:t>
            </a:r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Dank fur die </a:t>
            </a:r>
            <a:b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800" b="1" cap="none" spc="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Aufmerksamkeit</a:t>
            </a:r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b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Lilia </a:t>
            </a:r>
            <a:r>
              <a:rPr lang="en-US" sz="4800" b="1" cap="none" spc="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Ilieva</a:t>
            </a:r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en-US" sz="4800" b="1" cap="none" spc="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Medicinstudentin</a:t>
            </a:r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800" b="1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11012257</a:t>
            </a:r>
            <a:endParaRPr lang="bg-BG" sz="4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42" name="Picture 2" descr="http://us.123rf.com/400wm/400/400/pkdinkar/pkdinkar1112/pkdinkar111200050/11820085-the-concept-of-human-thinking-abstract-science-background-with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3321531" y="188640"/>
            <a:ext cx="5426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Statistik</a:t>
            </a:r>
            <a:endParaRPr lang="bg-BG" sz="5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2411760" y="1052736"/>
            <a:ext cx="61926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</a:t>
            </a:r>
            <a:r>
              <a:rPr lang="en-US" sz="4000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</a:t>
            </a:r>
            <a:r>
              <a:rPr lang="en-US" sz="4000" b="1" cap="none" spc="0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iner</a:t>
            </a:r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von</a:t>
            </a:r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100 </a:t>
            </a:r>
            <a:r>
              <a:rPr lang="en-US" sz="4000" b="1" cap="none" spc="0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Erwachsenen</a:t>
            </a:r>
            <a:endParaRPr lang="bg-BG" sz="40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79512" y="1988840"/>
            <a:ext cx="93610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-800 000 </a:t>
            </a:r>
            <a:r>
              <a:rPr lang="en-US" sz="4000" b="1" cap="none" spc="0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Menschen</a:t>
            </a:r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b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in Deutschland</a:t>
            </a:r>
            <a:endParaRPr lang="bg-BG" sz="40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647046" y="2996952"/>
            <a:ext cx="82454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40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0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-8000 </a:t>
            </a:r>
            <a:r>
              <a:rPr lang="en-US" sz="4000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Menschen</a:t>
            </a:r>
            <a:r>
              <a:rPr lang="en-US" sz="40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neu</a:t>
            </a:r>
            <a:endParaRPr lang="bg-BG" sz="40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1096535" y="2967335"/>
            <a:ext cx="695094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-Manner: 20-25</a:t>
            </a:r>
            <a:b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-Frauen: 25-30</a:t>
            </a:r>
            <a:endParaRPr lang="bg-BG" sz="40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218" name="Picture 2" descr="http://wallpaper-million.com/Wallpapers/f/3D%20and%20CG/Albert-Einsteins-Brain-wallpaper_7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-176330" y="1556792"/>
            <a:ext cx="34521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en-US" sz="5400" b="1" i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Ursachen</a:t>
            </a:r>
            <a:endParaRPr lang="bg-BG" sz="54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6021029" y="1340768"/>
            <a:ext cx="312297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Genetische</a:t>
            </a:r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Faktoren</a:t>
            </a:r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</a:t>
            </a:r>
            <a:r>
              <a:rPr lang="en-US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iologische</a:t>
            </a:r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Faktoren</a:t>
            </a:r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sychische</a:t>
            </a:r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Faktoren</a:t>
            </a:r>
            <a:endParaRPr lang="bg-BG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194" name="Picture 2" descr="http://cache.gawkerassets.com/assets/images/4/2011/10/brain.p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2195736" y="404664"/>
            <a:ext cx="4585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Risikofaktoren</a:t>
            </a:r>
            <a:endParaRPr lang="bg-BG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 descr="http://www.schizophrenia.com/images/marijua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94166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 descr="http://www.minddisorders.com/photos/schizophrenia-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2915816" y="260648"/>
            <a:ext cx="3432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Symptome</a:t>
            </a:r>
            <a:endParaRPr lang="bg-BG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http://wallpaper-million.com/Wallpapers/f/3D%20and%20CG/Albert-Einsteins-Brain-wallpaper_7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0" y="260648"/>
            <a:ext cx="3857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000" i="1" dirty="0" err="1">
                <a:solidFill>
                  <a:schemeClr val="bg1"/>
                </a:solidFill>
              </a:rPr>
              <a:t>Frühe</a:t>
            </a:r>
            <a:r>
              <a:rPr lang="en-US" sz="4000" i="1" dirty="0">
                <a:solidFill>
                  <a:schemeClr val="bg1"/>
                </a:solidFill>
              </a:rPr>
              <a:t> </a:t>
            </a:r>
            <a:r>
              <a:rPr lang="en-US" sz="4000" i="1" dirty="0" err="1">
                <a:solidFill>
                  <a:schemeClr val="bg1"/>
                </a:solidFill>
              </a:rPr>
              <a:t>Anzeichen</a:t>
            </a:r>
            <a:r>
              <a:rPr lang="en-US" sz="4000" i="1" dirty="0">
                <a:solidFill>
                  <a:schemeClr val="bg1"/>
                </a:solidFill>
              </a:rPr>
              <a:t>:</a:t>
            </a:r>
            <a:endParaRPr lang="bg-BG" sz="40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0" y="1340768"/>
            <a:ext cx="364324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4000" dirty="0">
                <a:solidFill>
                  <a:schemeClr val="bg1"/>
                </a:solidFill>
              </a:rPr>
              <a:t>Nervosität, </a:t>
            </a:r>
            <a:r>
              <a:rPr lang="de-DE" sz="4000" dirty="0" smtClean="0">
                <a:solidFill>
                  <a:schemeClr val="bg1"/>
                </a:solidFill>
              </a:rPr>
              <a:t/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Unruhe,</a:t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>
                <a:solidFill>
                  <a:schemeClr val="bg1"/>
                </a:solidFill>
              </a:rPr>
              <a:t>Reizbarkeit</a:t>
            </a:r>
            <a:r>
              <a:rPr lang="de-DE" sz="4000" dirty="0" smtClean="0">
                <a:solidFill>
                  <a:schemeClr val="bg1"/>
                </a:solidFill>
              </a:rPr>
              <a:t>,</a:t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 Konzentrations-</a:t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schwäche,</a:t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>
                <a:solidFill>
                  <a:schemeClr val="bg1"/>
                </a:solidFill>
              </a:rPr>
              <a:t>Schlafstörungen</a:t>
            </a:r>
            <a:endParaRPr lang="bg-BG" sz="40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5868144" y="188640"/>
            <a:ext cx="30051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000" i="1" dirty="0" err="1">
                <a:solidFill>
                  <a:schemeClr val="bg1"/>
                </a:solidFill>
              </a:rPr>
              <a:t>Akute</a:t>
            </a:r>
            <a:r>
              <a:rPr lang="en-US" sz="4000" i="1" dirty="0">
                <a:solidFill>
                  <a:schemeClr val="bg1"/>
                </a:solidFill>
              </a:rPr>
              <a:t> Phase:</a:t>
            </a:r>
            <a:endParaRPr lang="bg-BG" sz="40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5331674" y="1196752"/>
            <a:ext cx="3812326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de-DE" sz="4000" dirty="0">
                <a:solidFill>
                  <a:schemeClr val="bg1"/>
                </a:solidFill>
              </a:rPr>
              <a:t>Halluzinationen, </a:t>
            </a:r>
            <a:r>
              <a:rPr lang="de-DE" sz="4000" dirty="0" smtClean="0">
                <a:solidFill>
                  <a:schemeClr val="bg1"/>
                </a:solidFill>
              </a:rPr>
              <a:t/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Hören von</a:t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>
                <a:solidFill>
                  <a:schemeClr val="bg1"/>
                </a:solidFill>
              </a:rPr>
              <a:t>Stimmen</a:t>
            </a:r>
            <a:r>
              <a:rPr lang="de-DE" sz="4000" dirty="0" smtClean="0">
                <a:solidFill>
                  <a:schemeClr val="bg1"/>
                </a:solidFill>
              </a:rPr>
              <a:t>,</a:t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>
                <a:solidFill>
                  <a:schemeClr val="bg1"/>
                </a:solidFill>
              </a:rPr>
              <a:t>die andere </a:t>
            </a:r>
            <a:r>
              <a:rPr lang="de-DE" sz="4000" dirty="0" smtClean="0">
                <a:solidFill>
                  <a:schemeClr val="bg1"/>
                </a:solidFill>
              </a:rPr>
              <a:t/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nicht </a:t>
            </a:r>
            <a:r>
              <a:rPr lang="de-DE" sz="4000" dirty="0">
                <a:solidFill>
                  <a:schemeClr val="bg1"/>
                </a:solidFill>
              </a:rPr>
              <a:t>hören; </a:t>
            </a:r>
            <a:r>
              <a:rPr lang="de-DE" sz="4000" dirty="0" smtClean="0">
                <a:solidFill>
                  <a:schemeClr val="bg1"/>
                </a:solidFill>
              </a:rPr>
              <a:t/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unlogisches</a:t>
            </a:r>
            <a:br>
              <a:rPr lang="de-DE" sz="4000" dirty="0" smtClean="0">
                <a:solidFill>
                  <a:schemeClr val="bg1"/>
                </a:solidFill>
              </a:rPr>
            </a:b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>
                <a:solidFill>
                  <a:schemeClr val="bg1"/>
                </a:solidFill>
              </a:rPr>
              <a:t>Denken</a:t>
            </a:r>
            <a:endParaRPr lang="bg-BG" sz="40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http://www.guidemytreatment.com/GMTxImages/background/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авоъгълник 4"/>
          <p:cNvSpPr/>
          <p:nvPr/>
        </p:nvSpPr>
        <p:spPr>
          <a:xfrm>
            <a:off x="3995939" y="188640"/>
            <a:ext cx="3808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Diagnostik</a:t>
            </a:r>
            <a:endParaRPr lang="bg-BG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259632" y="3645024"/>
            <a:ext cx="8087342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de-DE" sz="4000" b="1" dirty="0" smtClean="0"/>
              <a:t>Gespräche</a:t>
            </a:r>
            <a:endParaRPr lang="de-DE" sz="4000" b="1" dirty="0"/>
          </a:p>
          <a:p>
            <a:r>
              <a:rPr lang="de-DE" sz="4000" b="1" dirty="0" smtClean="0"/>
              <a:t>Drogenscreening</a:t>
            </a:r>
            <a:br>
              <a:rPr lang="de-DE" sz="4000" b="1" dirty="0" smtClean="0"/>
            </a:br>
            <a:r>
              <a:rPr lang="de-DE" sz="4000" b="1" dirty="0" smtClean="0"/>
              <a:t>Elektroenzephalographie </a:t>
            </a:r>
            <a:r>
              <a:rPr lang="de-DE" sz="4000" b="1" dirty="0"/>
              <a:t>(EEG</a:t>
            </a:r>
            <a:r>
              <a:rPr lang="de-DE" sz="4000" b="1" dirty="0" smtClean="0"/>
              <a:t>)</a:t>
            </a:r>
            <a:br>
              <a:rPr lang="de-DE" sz="4000" b="1" dirty="0" smtClean="0"/>
            </a:br>
            <a:r>
              <a:rPr lang="de-DE" sz="4000" b="1" dirty="0" smtClean="0"/>
              <a:t>Magnetresonanztomographie </a:t>
            </a:r>
            <a:r>
              <a:rPr lang="de-DE" sz="4000" b="1" dirty="0"/>
              <a:t>(MRT)</a:t>
            </a:r>
            <a:r>
              <a:rPr lang="de-DE" sz="5400" dirty="0"/>
              <a:t> </a:t>
            </a:r>
          </a:p>
          <a:p>
            <a:pPr algn="ctr"/>
            <a:endParaRPr lang="bg-BG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 descr="http://img.welt.de/img/psychologie/crop106007697/7698726800-ci3x2l-w620/Schizophrenie-DW-Wissenschaft-Yosemite-National-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Bildschirmpräsentation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тема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</dc:creator>
  <cp:lastModifiedBy>Gerhard Wazel</cp:lastModifiedBy>
  <cp:revision>6</cp:revision>
  <dcterms:created xsi:type="dcterms:W3CDTF">2013-12-16T19:41:42Z</dcterms:created>
  <dcterms:modified xsi:type="dcterms:W3CDTF">2014-01-24T17:29:59Z</dcterms:modified>
</cp:coreProperties>
</file>