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</p:sldIdLst>
  <p:sldSz cx="9144000" cy="6858000" type="screen4x3"/>
  <p:notesSz cx="6858000" cy="9144000"/>
  <p:defaultTextStyle>
    <a:defPPr>
      <a:defRPr lang="bg-BG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686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Заглавен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авоъгъл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авоъгъл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авоъгъл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авоъгъл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лавие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bg-BG" smtClean="0"/>
              <a:t>Щракнете, за да редактирате стила на подзаглавията в образеца</a:t>
            </a:r>
            <a:endParaRPr kumimoji="0" lang="en-US"/>
          </a:p>
        </p:txBody>
      </p:sp>
      <p:sp>
        <p:nvSpPr>
          <p:cNvPr id="28" name="Контейнер за 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3FA1-3CCB-4AFE-9D1E-42CD88A9942A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17" name="Контейнер за долния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Право съединение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авоъгъл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Контейнер за номер на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090DEA-74A0-4075-B4F8-6545BEE4BF36}" type="slidenum">
              <a:rPr lang="bg-BG" smtClean="0"/>
              <a:pPr/>
              <a:t>‹Nr.›</a:t>
            </a:fld>
            <a:endParaRPr lang="bg-BG"/>
          </a:p>
        </p:txBody>
      </p:sp>
      <p:sp>
        <p:nvSpPr>
          <p:cNvPr id="8" name="Заглавие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лавие и вертикален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3FA1-3CCB-4AFE-9D1E-42CD88A9942A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0DEA-74A0-4075-B4F8-6545BEE4BF36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но заглавие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авоъгъл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авоъгъл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авоъгъл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авоъгъл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авоъгъл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авоъгъл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аво съединение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E1090DEA-74A0-4075-B4F8-6545BEE4BF36}" type="slidenum">
              <a:rPr lang="bg-BG" smtClean="0"/>
              <a:pPr/>
              <a:t>‹Nr.›</a:t>
            </a:fld>
            <a:endParaRPr lang="bg-BG"/>
          </a:p>
        </p:txBody>
      </p:sp>
      <p:sp>
        <p:nvSpPr>
          <p:cNvPr id="3" name="Контейнер за вертикален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3FA1-3CCB-4AFE-9D1E-42CD88A9942A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2" name="Вертикално заглавие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лавие и съдържа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3FA1-3CCB-4AFE-9D1E-42CD88A9942A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E1090DEA-74A0-4075-B4F8-6545BEE4BF36}" type="slidenum">
              <a:rPr lang="bg-BG" smtClean="0"/>
              <a:pPr/>
              <a:t>‹Nr.›</a:t>
            </a:fld>
            <a:endParaRPr lang="bg-BG"/>
          </a:p>
        </p:txBody>
      </p:sp>
      <p:sp>
        <p:nvSpPr>
          <p:cNvPr id="8" name="Контейнер за съдържани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лавка на секция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авоъгъл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авоъгъл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авоъгъл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авоъгъл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авоъгъл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13" name="Правоъгъл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авоъгъл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Контейнер за долния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3FA1-3CCB-4AFE-9D1E-42CD88A9942A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8" name="Право съединение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Контейнер за номер на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090DEA-74A0-4075-B4F8-6545BEE4BF36}" type="slidenum">
              <a:rPr lang="bg-BG" smtClean="0"/>
              <a:pPr/>
              <a:t>‹Nr.›</a:t>
            </a:fld>
            <a:endParaRPr lang="bg-BG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е съдържания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E6B73FA1-3CCB-4AFE-9D1E-42CD88A9942A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1090DEA-74A0-4075-B4F8-6545BEE4BF36}" type="slidenum">
              <a:rPr lang="bg-BG" smtClean="0"/>
              <a:pPr/>
              <a:t>‹Nr.›</a:t>
            </a:fld>
            <a:endParaRPr lang="bg-BG"/>
          </a:p>
        </p:txBody>
      </p:sp>
      <p:sp>
        <p:nvSpPr>
          <p:cNvPr id="8" name="Право съединение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Контейнер за съдържани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2" name="Контейнер за съдържани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авоъгъл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авоъгъл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авоъгъл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авоъгъл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авоъгъл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авоъгъл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7" name="Контейнер за 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3FA1-3CCB-4AFE-9D1E-42CD88A9942A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8" name="Контейнер за долния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bg-BG"/>
          </a:p>
        </p:txBody>
      </p:sp>
      <p:sp>
        <p:nvSpPr>
          <p:cNvPr id="15" name="Право съединение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Контейнер за съдържани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26" name="Контейнер за съдържани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Контейнер за номер на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E1090DEA-74A0-4075-B4F8-6545BEE4BF36}" type="slidenum">
              <a:rPr lang="bg-BG" smtClean="0"/>
              <a:pPr/>
              <a:t>‹Nr.›</a:t>
            </a:fld>
            <a:endParaRPr lang="bg-BG"/>
          </a:p>
        </p:txBody>
      </p:sp>
      <p:sp>
        <p:nvSpPr>
          <p:cNvPr id="23" name="Заглавие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Само заглав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3FA1-3CCB-4AFE-9D1E-42CD88A9942A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4" name="Контейнер за долния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5" name="Контейнер за номер на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E1090DEA-74A0-4075-B4F8-6545BEE4BF36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разе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авоъгъл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авоъгъл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авоъгъл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авоъгъл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авоъгъл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авоъгъл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Контейнер за 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3FA1-3CCB-4AFE-9D1E-42CD88A9942A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bg-BG"/>
          </a:p>
        </p:txBody>
      </p:sp>
      <p:sp>
        <p:nvSpPr>
          <p:cNvPr id="4" name="Контейнер за номер на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E1090DEA-74A0-4075-B4F8-6545BEE4BF36}" type="slidenum">
              <a:rPr lang="bg-BG" smtClean="0"/>
              <a:pPr/>
              <a:t>‹Nr.›</a:t>
            </a:fld>
            <a:endParaRPr lang="bg-BG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Съдържание с надпис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авоъгъл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авоъгъл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авоъгъл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авоъгъл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авоъгъл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Текстов контейнер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8" name="Правоъгъл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аво съединение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Контейнер за съдържани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lang="bg-BG" smtClean="0"/>
              <a:t>Второ ниво</a:t>
            </a:r>
          </a:p>
          <a:p>
            <a:pPr lvl="2" eaLnBrk="1" latinLnBrk="0" hangingPunct="1"/>
            <a:r>
              <a:rPr lang="bg-BG" smtClean="0"/>
              <a:t>Трето ниво</a:t>
            </a:r>
          </a:p>
          <a:p>
            <a:pPr lvl="3" eaLnBrk="1" latinLnBrk="0" hangingPunct="1"/>
            <a:r>
              <a:rPr lang="bg-BG" smtClean="0"/>
              <a:t>Четвърто ниво</a:t>
            </a:r>
          </a:p>
          <a:p>
            <a:pPr lvl="4" eaLnBrk="1" latinLnBrk="0" hangingPunct="1"/>
            <a:r>
              <a:rPr lang="bg-BG" smtClean="0"/>
              <a:t>Пето ниво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090DEA-74A0-4075-B4F8-6545BEE4BF36}" type="slidenum">
              <a:rPr lang="bg-BG" smtClean="0"/>
              <a:pPr/>
              <a:t>‹Nr.›</a:t>
            </a:fld>
            <a:endParaRPr lang="bg-BG"/>
          </a:p>
        </p:txBody>
      </p:sp>
      <p:sp>
        <p:nvSpPr>
          <p:cNvPr id="21" name="Правоъгъл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73FA1-3CCB-4AFE-9D1E-42CD88A9942A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bg-BG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Картина с надпи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аво съединение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авоъгъл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авоъгъл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авоъгъл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авоъгъл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авоъгъл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авоъгъл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Контейнер за номер на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E1090DEA-74A0-4075-B4F8-6545BEE4BF36}" type="slidenum">
              <a:rPr lang="bg-BG" smtClean="0"/>
              <a:pPr/>
              <a:t>‹Nr.›</a:t>
            </a:fld>
            <a:endParaRPr lang="bg-BG"/>
          </a:p>
        </p:txBody>
      </p:sp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3" name="Контейнер за картина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bg-BG" smtClean="0"/>
              <a:t>Щракнете върху иконата, за да добавите картина</a:t>
            </a:r>
            <a:endParaRPr kumimoji="0" lang="en-US" dirty="0"/>
          </a:p>
        </p:txBody>
      </p:sp>
      <p:sp>
        <p:nvSpPr>
          <p:cNvPr id="4" name="Текстов контейнер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</p:txBody>
      </p:sp>
      <p:sp>
        <p:nvSpPr>
          <p:cNvPr id="22" name="Правоъгъл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Контейнер за 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E6B73FA1-3CCB-4AFE-9D1E-42CD88A9942A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6" name="Контейнер за долния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bg-BG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авоъгъл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авоъгъл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авоъгъл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авоъгъл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авоъгъл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Контейнер за 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E6B73FA1-3CCB-4AFE-9D1E-42CD88A9942A}" type="datetimeFigureOut">
              <a:rPr lang="bg-BG" smtClean="0"/>
              <a:pPr/>
              <a:t>24.1.2014 г.</a:t>
            </a:fld>
            <a:endParaRPr lang="bg-BG"/>
          </a:p>
        </p:txBody>
      </p:sp>
      <p:sp>
        <p:nvSpPr>
          <p:cNvPr id="3" name="Контейнер за долния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bg-BG"/>
          </a:p>
        </p:txBody>
      </p:sp>
      <p:sp>
        <p:nvSpPr>
          <p:cNvPr id="8" name="Правоъгъл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аво съединение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Контейнер за номер на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E1090DEA-74A0-4075-B4F8-6545BEE4BF36}" type="slidenum">
              <a:rPr lang="bg-BG" smtClean="0"/>
              <a:pPr/>
              <a:t>‹Nr.›</a:t>
            </a:fld>
            <a:endParaRPr lang="bg-BG"/>
          </a:p>
        </p:txBody>
      </p:sp>
      <p:sp>
        <p:nvSpPr>
          <p:cNvPr id="22" name="Контейнер за заглавие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bg-BG" smtClean="0"/>
              <a:t>Щракнете, за да редактирате стила на заглавието в образеца</a:t>
            </a:r>
            <a:endParaRPr kumimoji="0" lang="en-US"/>
          </a:p>
        </p:txBody>
      </p:sp>
      <p:sp>
        <p:nvSpPr>
          <p:cNvPr id="13" name="Текстов контейнер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bg-BG" smtClean="0"/>
              <a:t>Щракн., за да ред. стил на загл. в обр.</a:t>
            </a:r>
          </a:p>
          <a:p>
            <a:pPr lvl="1" eaLnBrk="1" latinLnBrk="0" hangingPunct="1"/>
            <a:r>
              <a:rPr kumimoji="0" lang="bg-BG" smtClean="0"/>
              <a:t>Второ ниво</a:t>
            </a:r>
          </a:p>
          <a:p>
            <a:pPr lvl="2" eaLnBrk="1" latinLnBrk="0" hangingPunct="1"/>
            <a:r>
              <a:rPr kumimoji="0" lang="bg-BG" smtClean="0"/>
              <a:t>Трето ниво</a:t>
            </a:r>
          </a:p>
          <a:p>
            <a:pPr lvl="3" eaLnBrk="1" latinLnBrk="0" hangingPunct="1"/>
            <a:r>
              <a:rPr kumimoji="0" lang="bg-BG" smtClean="0"/>
              <a:t>Четвърто ниво</a:t>
            </a:r>
          </a:p>
          <a:p>
            <a:pPr lvl="4" eaLnBrk="1" latinLnBrk="0" hangingPunct="1"/>
            <a:r>
              <a:rPr kumimoji="0" lang="bg-BG" smtClean="0"/>
              <a:t>Пето ниво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C:\Users\User\Desktop\Video_247_Gestational_Diabetes_Rev_GER_768x432.mp4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лавие 2"/>
          <p:cNvSpPr>
            <a:spLocks noGrp="1"/>
          </p:cNvSpPr>
          <p:nvPr>
            <p:ph type="subTitle" idx="1"/>
          </p:nvPr>
        </p:nvSpPr>
        <p:spPr>
          <a:xfrm>
            <a:off x="1331640" y="2852936"/>
            <a:ext cx="6336704" cy="2544688"/>
          </a:xfrm>
        </p:spPr>
        <p:txBody>
          <a:bodyPr/>
          <a:lstStyle/>
          <a:p>
            <a:r>
              <a:rPr lang="en-US" sz="1800" dirty="0" err="1" smtClean="0"/>
              <a:t>Gestationdiabetes,Diabetes</a:t>
            </a:r>
            <a:r>
              <a:rPr lang="en-US" sz="1800" dirty="0" smtClean="0"/>
              <a:t> </a:t>
            </a:r>
            <a:r>
              <a:rPr lang="en-US" sz="1800" dirty="0" err="1" smtClean="0"/>
              <a:t>typ</a:t>
            </a:r>
            <a:r>
              <a:rPr lang="en-US" sz="1800" dirty="0" smtClean="0"/>
              <a:t> 4</a:t>
            </a:r>
          </a:p>
          <a:p>
            <a:endParaRPr lang="bg-BG" dirty="0"/>
          </a:p>
        </p:txBody>
      </p:sp>
      <p:sp>
        <p:nvSpPr>
          <p:cNvPr id="2" name="Заглавие 1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679848"/>
          </a:xfrm>
        </p:spPr>
        <p:txBody>
          <a:bodyPr/>
          <a:lstStyle/>
          <a:p>
            <a:r>
              <a:rPr lang="en-US" dirty="0" err="1" smtClean="0"/>
              <a:t>Schwangerschaftsdiabetes</a:t>
            </a:r>
            <a:r>
              <a:rPr lang="en-US" dirty="0" smtClean="0"/>
              <a:t/>
            </a:r>
            <a:br>
              <a:rPr lang="en-US" dirty="0" smtClean="0"/>
            </a:br>
            <a:endParaRPr lang="bg-BG" dirty="0"/>
          </a:p>
        </p:txBody>
      </p:sp>
      <p:pic>
        <p:nvPicPr>
          <p:cNvPr id="21506" name="Picture 2" descr="http://www.familie.de/uploads/pics/Schwangerschaftsdiabetes-4_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3429000"/>
            <a:ext cx="6840760" cy="28803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Gefahren</a:t>
            </a:r>
            <a:r>
              <a:rPr lang="en-US" dirty="0" smtClean="0"/>
              <a:t> und </a:t>
            </a:r>
            <a:r>
              <a:rPr lang="en-US" dirty="0" err="1" smtClean="0"/>
              <a:t>Folgen</a:t>
            </a:r>
            <a:r>
              <a:rPr lang="en-US" dirty="0" smtClean="0"/>
              <a:t> </a:t>
            </a:r>
            <a:r>
              <a:rPr lang="en-US" dirty="0" err="1" smtClean="0"/>
              <a:t>für</a:t>
            </a:r>
            <a:r>
              <a:rPr lang="en-US" dirty="0" smtClean="0"/>
              <a:t> die Mutter</a:t>
            </a:r>
            <a:endParaRPr lang="bg-BG" dirty="0"/>
          </a:p>
        </p:txBody>
      </p:sp>
      <p:pic>
        <p:nvPicPr>
          <p:cNvPr id="15365" name="Picture 5" descr="C:\Users\User\Desktop\_c__JPC-PROD_-_Fotolia_35971084_X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140968"/>
            <a:ext cx="4696520" cy="3168352"/>
          </a:xfrm>
          <a:prstGeom prst="rect">
            <a:avLst/>
          </a:prstGeom>
          <a:noFill/>
        </p:spPr>
      </p:pic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 </a:t>
            </a:r>
            <a:r>
              <a:rPr lang="en-US" dirty="0" err="1"/>
              <a:t>Bluthochdruck</a:t>
            </a:r>
            <a:r>
              <a:rPr lang="en-US" dirty="0"/>
              <a:t> und </a:t>
            </a:r>
            <a:r>
              <a:rPr lang="en-US" u="sng" dirty="0" err="1" smtClean="0"/>
              <a:t>Präeklampsie</a:t>
            </a:r>
            <a:endParaRPr lang="en-US" u="sng" dirty="0" smtClean="0"/>
          </a:p>
          <a:p>
            <a:r>
              <a:rPr lang="en-US" dirty="0"/>
              <a:t> </a:t>
            </a:r>
            <a:r>
              <a:rPr lang="en-US" dirty="0" err="1"/>
              <a:t>Harnwegsinfektionen</a:t>
            </a:r>
            <a:r>
              <a:rPr lang="en-US" dirty="0"/>
              <a:t> und </a:t>
            </a:r>
            <a:r>
              <a:rPr lang="en-US" u="sng" dirty="0" err="1" smtClean="0"/>
              <a:t>Scheidenentzündungen</a:t>
            </a:r>
            <a:endParaRPr lang="en-US" u="sng" dirty="0" smtClean="0"/>
          </a:p>
          <a:p>
            <a:r>
              <a:rPr lang="en-US" u="sng" dirty="0" err="1" smtClean="0"/>
              <a:t>Kaiserschnitt</a:t>
            </a:r>
            <a:endParaRPr lang="en-US" u="sng" dirty="0" smtClean="0"/>
          </a:p>
          <a:p>
            <a:r>
              <a:rPr lang="en-US" u="sng" dirty="0" err="1" smtClean="0"/>
              <a:t>Eine</a:t>
            </a:r>
            <a:r>
              <a:rPr lang="en-US" u="sng" dirty="0" smtClean="0"/>
              <a:t> </a:t>
            </a:r>
            <a:r>
              <a:rPr lang="en-US" u="sng" dirty="0" err="1" smtClean="0"/>
              <a:t>neue</a:t>
            </a:r>
            <a:r>
              <a:rPr lang="en-US" u="sng" dirty="0" smtClean="0"/>
              <a:t> </a:t>
            </a:r>
            <a:r>
              <a:rPr lang="en-US" u="sng" dirty="0" err="1" smtClean="0"/>
              <a:t>Schwangerschaft-wieder</a:t>
            </a:r>
            <a:r>
              <a:rPr lang="en-US" u="sng" dirty="0" smtClean="0"/>
              <a:t> </a:t>
            </a:r>
            <a:r>
              <a:rPr lang="en-US" u="sng" dirty="0" err="1" smtClean="0"/>
              <a:t>Gestationdiabetes</a:t>
            </a:r>
            <a:endParaRPr lang="en-US" u="sng" dirty="0" smtClean="0"/>
          </a:p>
          <a:p>
            <a:r>
              <a:rPr lang="en-US" dirty="0"/>
              <a:t>Diabetes mellitus </a:t>
            </a:r>
            <a:r>
              <a:rPr lang="en-US" dirty="0" err="1"/>
              <a:t>Typ</a:t>
            </a:r>
            <a:r>
              <a:rPr lang="en-US" dirty="0"/>
              <a:t> </a:t>
            </a:r>
            <a:r>
              <a:rPr lang="en-US" dirty="0" smtClean="0"/>
              <a:t>2</a:t>
            </a:r>
            <a:endParaRPr lang="bg-BG" dirty="0"/>
          </a:p>
        </p:txBody>
      </p:sp>
      <p:sp>
        <p:nvSpPr>
          <p:cNvPr id="15362" name="AutoShape 2" descr="data:image/jpeg;base64,/9j/4AAQSkZJRgABAQAAAQABAAD/2wCEAAkGBxQSEhUREhQWFRQWFBQVGBcWFBQYFxYVFBQWFhcXFxcYHCggGBomHBUUITEiJSkrLi4uFx8zODMsNygtLisBCgoKDg0OGhAQGiwkHCQtLCwsLCwsLCwsLDQvLiwsNCwsLCwsLCw3LCwsLCwsLCwsLCwsLCwsLDcsLCwsLCwsLP/AABEIAGwAqAMBIgACEQEDEQH/xAAbAAABBQEBAAAAAAAAAAAAAAAEAQIDBQYAB//EAD0QAAIBAgMGAwUFBwMFAAAAAAECAAMRBCExBRJBUWFxBhMiQoGRobEyUmLB4QcUI0Ny0fAzgrIVJFODov/EABkBAAIDAQAAAAAAAAAAAAAAAAIDAAEEBf/EACcRAAIDAAEDAwMFAAAAAAAAAAABAgMRIRIxUQRBYSIykRMjcdHw/9oADAMBAAIRAxEAPwD0kyOtTuOozB5GEVVtIalS1hz+UEIzviXCl6FZyt2Sk7E6bthe4PI8po/BtVjUxSk3CNQANrXvQVjfrnANoUS+GqpmS9F1IGpy/SXnhPBeVh0LX8yoBVqX132UZe4AD3Q09QLXJd3nRt4t5RDjI2jiYxpCETSIyVpVbdxXl0zbUwJPFoUVrwz3iXae+24v2RM3UJhGIfO5g2+DOXOTk9Z04R6ViId3O3aGlsssjIaa3P8An+cYUFhNdi5MDYMTnnJEQgwgLJSsmA6JhxbWTMRreQbpiNS4yAk1HHsh9BI9/wCUu8B4gOlUZfeH5iZUNx5n5DIfnHitGdbhiRJVxfc9HDAi40M6U/hauWo2PssR7rAzpsjLqWmCS6Xhb1vVrr9ZXOvLgYfiKgtlK9T6j1AMYwUNBKjLQy/2c5NME9bdhKNhGjbNXCHdxig0b+jEUwd1QTktZdUtkN7QyRWkkzUXnXjKdQMAykEEXBBuCOYPGOllCkxpnSHEYlE+2wW/M2kJmjMTXVFLMbATzbb3i6nUq7maqDYG9xeEeMvEqVA6U3B3CFIB0JF7meZYmreMdEZw59yRslCXBsMbWyJvlrKbZe0Gb2W14gj5mG/s+pHE1jQYbyohqZ6W0CnpciF4jZAoYgh7qu8d29zcfhHATAvS42mdSqyM+wbhqZG6ToRr1J/tCrRleqCLqQw0IHKDjEDnYfL9JLvTvvEbKDfKC1jyYG+JAGo95iU6pOYII98Sqp+BfQ/AZeJVawPaDrU/y0dUOWff4S1RN+xagxhWw90HMXaFQqpYC+Qy4i/HtIcNmIuyLUnpMNh4Nb0VB+JfpOj/AAfTtSdub/QfrOmyr7Ec+372WjSFsmHvhyUQeMFxlLdI6GPYpHDKWP74LZrcHI9uRBlXUOUCo4gjMGUXglRv+nnzaF2wrG9Shnelf+ZR6a3SaehtKk6CorgoRvBhpbnM41fezItMjjseMG1SmhtSrIxVf/HUH2rD7pB06Qt3+SunH8Gl8TeNQisKWQFyW7cp5+ce2IXz61cbpOSU3Bcj8beyOgheGpNUG8KAa/tVzZem7TA+ZgW1NhlrMy0g+Y30VlIBOmRy01tFVSj1/Xn5/wAjRZsY/tp/jn+ypxmIGiAKt72HE8ydSZXVGvlcC/EkAC/MnQdY98NVU7jrck2SxvvC9hwGec9Z8G/s/p0AtfEgVK2TBCPTSOuh+0/U6TY7I5qMvS/ct/Bfh5MFhwFId6lmeoB9o8AvHdHCV3jGh61qdCO02TGZjxBWUgq1s9PUL37GKjzyafT71aY9gNRkeY1kZJ4gN8vjac5sdYgeUzqoQJ0t3N/gISvYyIN3i7x6wSwgOe3xMlCX4wMP3k1J85YLBNqjyqYQksXb0nkozZfnl3j8NoI7xXhXVqDMLAqSB3PHrGUmynO9Q9mK3Vp6B4dp2w6dQT8TOhGyltRpj8C/SdNceyOZJ62JflGYh7jOR5xjtkb8owEk1EGaieAk1Cpp7peVkQAl7ADUnhITTE7WDqosPUx3VvktzxPQTLYPDK+I3wd9aW8GqH+ZVOVlHBV/OajxLi1q/wAJAQl876tb6CVlwoAAAA0AyAibL1jjEfCptpyHu8FrN7+g1J6CT4ag9VtykpY8baKObHhNF4Y8mgGasVFYOy3vvDdU2UobZXGczQr00Sl0/IP4Y8LsKy4muoG4v8NDrvHViOHCbNj0lZX8S0FBJe4GZIGnWVVatUroK1VnWm+aUaR3fTwLuMyegym2uK7RMdspN7I0dZrDSY7bFPeYi9vdcH4wlKSUreVvLUb2C7N6fvsDoPrGYjXl9I6PHA70zRl6+zDyB/pJ+mcEOBAOY+k01ZxxFj0ylXXqXMjRvjJleMGv3fh+kd+6jhf4mGgR6iDgegS0T1+MuvDOE3qy3zC+o5Xvb9YIVl/4VQBalQniB2AFz+Xwgy4Qi+WQZW/tJfKl0J/KZrCveWm3NptiH5Loo6RNn4W7KgFySBOfb9U+AK/prWnoWHFkUclH0EWNznTZpzwZRIsc4Vc+JyhAWR1bHI534doworziQg32IAFie15FtXbfn/6asUU3HpPqPO3KWdSmts1B7gcITQYWy0gtaHGSXOGHqljclWHdSL/GW2yvDxf11yVXgg+0e59kfOaRm+EirVcrc4CqW6w3e2uCr25VakgWiqrR09Ot/wAUzLKH1uOoNjNRtY/9vV/pv7wZj/OirVjHUvYjRhlQbxZqhVi1mYBSOAsBwk2z8ZiHoriKCVGoOzAUqdWxQobG44A9IdsXAriHs4LIubWuO2Y6yXwc606VakMhTxeIUX0sX3hf3GOoTa5JZBSYFhcNiarDfQYaje7KDd6luBMuMRVhOJqXz+huJT4upNOJIOuCj2B8VXgoaMqVJC+Kpg2Jfvun+0XOaj3NS4J/3pRkzFT1GXxktHEI2lVe2X94Alai2rP/AJ/th2Cw9JTvIlmPtG5PxMzTt8MBy8BNXeA0uOY/tGYPaVTyqlFVYB3F2OgW2YUcybfCTNXEWk5chFF2OQEB3SawXJ6uQEIF7zWeG9lFB5tQeoj0jkOfcyfZWwFpHfqWep/8r25nrLiXXVnLMtl3VwhpnRZ0cIAd/nIqeZ3z2EV+un1iXvGFD3b6yQNaRMeJjN68ogT5kHfM3nCSqJCwfG4M1aTUw26WFrkXtnymW2psCpQp1axdWSnTZ+IJCi9rcDNoGlP4qPmU0wg+1iHCHpSWzVm7BRbuwhKqMlrK/WlB4gjCYMUaSimDvMqsxIuSbaH46TKbCxYD4sklN7FvY29OSoDcdwZoPFG2d0+Rh/4mJdfRTQD0rp5lRvZQa9eEr8FsnyKK0laqbXLEgWZ2N2a1+JJjEkuEbauc0e+KyuUyPt0zcH3SvxdYHQ3g2OpMhLI26TrcFQe40+BgD44/zF3eoIZT2I098jZqUQguQbjUSI1HBv5zAnlTvbprnGCrHB4mcFIY46T0qj3t5jn/ANRH1MJD21J9+UCTPifjC0sIlUfItwweV3jrNb4TpIFZgBvBrb3GxExjYnkRL7w3j3UlU3SGF8wSLjqNI1VRXYz3RyDZsjEleNo1B9qkD/S/5MPzjxtVfaSovdb/APG8twfgwKSDJ0FTadE/zFB5E7p+c6CXoGHE41ZA0hxX2TwhkCt/rHrcwVUAyGgylhhh6ZcY6wZvEIqmLuczJ7SNo5VxEuxnIoExVLar4jEVThbNV/0EqML08NSU+p2+/Uds9wcFW9pD422lV/eqWCVylKpub+5k7BnClS3AW5Wmwo4dKKhKSqiLYBQLAQs9kReWA4DZowystL1O53qtaofXUb7zHj0AsBoI2th3OZqt/tAA+cs6pgtU5kcoOHWg87FNicI3Co3vsR9JU1sAeQPYW+kv8QYJuA6wGh8ZMzdXBciQfj+siOHccbzQVl9/fOD+UDwt2g4NTKcM33rd1J+hjxRZvtNfsLfnLDyxFCDlKwmjMLQA4fKXmzsmHDPUcusraMNU7pBHOEhF3MWjR7nU/GP01N5BTa4i7t9Y84JI7g65984kZuzpC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  <p:sp>
        <p:nvSpPr>
          <p:cNvPr id="15364" name="AutoShape 4" descr="data:image/jpeg;base64,/9j/4AAQSkZJRgABAQAAAQABAAD/2wCEAAkGBxQSEhUREhQWFRQWFBQVGBcWFBQYFxYVFBQWFhcXFxcYHCggGBomHBUUITEiJSkrLi4uFx8zODMsNygtLisBCgoKDg0OGhAQGiwkHCQtLCwsLCwsLCwsLDQvLiwsNCwsLCwsLCw3LCwsLCwsLCwsLCwsLCwsLDcsLCwsLCwsLP/AABEIAGwAqAMBIgACEQEDEQH/xAAbAAABBQEBAAAAAAAAAAAAAAAEAQIDBQYAB//EAD0QAAIBAgMGAwUFBwMFAAAAAAECAAMRBCExBRJBUWFxBhMiQoGRobEyUmLB4QcUI0Ny0fAzgrIVJFODov/EABkBAAIDAQAAAAAAAAAAAAAAAAIDAAEEBf/EACcRAAIDAAEDAwMFAAAAAAAAAAABAgMRIRIxUQRBYSIykRMjcdHw/9oADAMBAAIRAxEAPwD0kyOtTuOozB5GEVVtIalS1hz+UEIzviXCl6FZyt2Sk7E6bthe4PI8po/BtVjUxSk3CNQANrXvQVjfrnANoUS+GqpmS9F1IGpy/SXnhPBeVh0LX8yoBVqX132UZe4AD3Q09QLXJd3nRt4t5RDjI2jiYxpCETSIyVpVbdxXl0zbUwJPFoUVrwz3iXae+24v2RM3UJhGIfO5g2+DOXOTk9Z04R6ViId3O3aGlsssjIaa3P8An+cYUFhNdi5MDYMTnnJEQgwgLJSsmA6JhxbWTMRreQbpiNS4yAk1HHsh9BI9/wCUu8B4gOlUZfeH5iZUNx5n5DIfnHitGdbhiRJVxfc9HDAi40M6U/hauWo2PssR7rAzpsjLqWmCS6Xhb1vVrr9ZXOvLgYfiKgtlK9T6j1AMYwUNBKjLQy/2c5NME9bdhKNhGjbNXCHdxig0b+jEUwd1QTktZdUtkN7QyRWkkzUXnXjKdQMAykEEXBBuCOYPGOllCkxpnSHEYlE+2wW/M2kJmjMTXVFLMbATzbb3i6nUq7maqDYG9xeEeMvEqVA6U3B3CFIB0JF7meZYmreMdEZw59yRslCXBsMbWyJvlrKbZe0Gb2W14gj5mG/s+pHE1jQYbyohqZ6W0CnpciF4jZAoYgh7qu8d29zcfhHATAvS42mdSqyM+wbhqZG6ToRr1J/tCrRleqCLqQw0IHKDjEDnYfL9JLvTvvEbKDfKC1jyYG+JAGo95iU6pOYII98Sqp+BfQ/AZeJVawPaDrU/y0dUOWff4S1RN+xagxhWw90HMXaFQqpYC+Qy4i/HtIcNmIuyLUnpMNh4Nb0VB+JfpOj/AAfTtSdub/QfrOmyr7Ec+372WjSFsmHvhyUQeMFxlLdI6GPYpHDKWP74LZrcHI9uRBlXUOUCo4gjMGUXglRv+nnzaF2wrG9Shnelf+ZR6a3SaehtKk6CorgoRvBhpbnM41fezItMjjseMG1SmhtSrIxVf/HUH2rD7pB06Qt3+SunH8Gl8TeNQisKWQFyW7cp5+ce2IXz61cbpOSU3Bcj8beyOgheGpNUG8KAa/tVzZem7TA+ZgW1NhlrMy0g+Y30VlIBOmRy01tFVSj1/Xn5/wAjRZsY/tp/jn+ypxmIGiAKt72HE8ydSZXVGvlcC/EkAC/MnQdY98NVU7jrck2SxvvC9hwGec9Z8G/s/p0AtfEgVK2TBCPTSOuh+0/U6TY7I5qMvS/ct/Bfh5MFhwFId6lmeoB9o8AvHdHCV3jGh61qdCO02TGZjxBWUgq1s9PUL37GKjzyafT71aY9gNRkeY1kZJ4gN8vjac5sdYgeUzqoQJ0t3N/gISvYyIN3i7x6wSwgOe3xMlCX4wMP3k1J85YLBNqjyqYQksXb0nkozZfnl3j8NoI7xXhXVqDMLAqSB3PHrGUmynO9Q9mK3Vp6B4dp2w6dQT8TOhGyltRpj8C/SdNceyOZJ62JflGYh7jOR5xjtkb8owEk1EGaieAk1Cpp7peVkQAl7ADUnhITTE7WDqosPUx3VvktzxPQTLYPDK+I3wd9aW8GqH+ZVOVlHBV/OajxLi1q/wAJAQl876tb6CVlwoAAAA0AyAibL1jjEfCptpyHu8FrN7+g1J6CT4ag9VtykpY8baKObHhNF4Y8mgGasVFYOy3vvDdU2UobZXGczQr00Sl0/IP4Y8LsKy4muoG4v8NDrvHViOHCbNj0lZX8S0FBJe4GZIGnWVVatUroK1VnWm+aUaR3fTwLuMyegym2uK7RMdspN7I0dZrDSY7bFPeYi9vdcH4wlKSUreVvLUb2C7N6fvsDoPrGYjXl9I6PHA70zRl6+zDyB/pJ+mcEOBAOY+k01ZxxFj0ylXXqXMjRvjJleMGv3fh+kd+6jhf4mGgR6iDgegS0T1+MuvDOE3qy3zC+o5Xvb9YIVl/4VQBalQniB2AFz+Xwgy4Qi+WQZW/tJfKl0J/KZrCveWm3NptiH5Loo6RNn4W7KgFySBOfb9U+AK/prWnoWHFkUclH0EWNznTZpzwZRIsc4Vc+JyhAWR1bHI534doworziQg32IAFie15FtXbfn/6asUU3HpPqPO3KWdSmts1B7gcITQYWy0gtaHGSXOGHqljclWHdSL/GW2yvDxf11yVXgg+0e59kfOaRm+EirVcrc4CqW6w3e2uCr25VakgWiqrR09Ot/wAUzLKH1uOoNjNRtY/9vV/pv7wZj/OirVjHUvYjRhlQbxZqhVi1mYBSOAsBwk2z8ZiHoriKCVGoOzAUqdWxQobG44A9IdsXAriHs4LIubWuO2Y6yXwc606VakMhTxeIUX0sX3hf3GOoTa5JZBSYFhcNiarDfQYaje7KDd6luBMuMRVhOJqXz+huJT4upNOJIOuCj2B8VXgoaMqVJC+Kpg2Jfvun+0XOaj3NS4J/3pRkzFT1GXxktHEI2lVe2X94Alai2rP/AJ/th2Cw9JTvIlmPtG5PxMzTt8MBy8BNXeA0uOY/tGYPaVTyqlFVYB3F2OgW2YUcybfCTNXEWk5chFF2OQEB3SawXJ6uQEIF7zWeG9lFB5tQeoj0jkOfcyfZWwFpHfqWep/8r25nrLiXXVnLMtl3VwhpnRZ0cIAd/nIqeZ3z2EV+un1iXvGFD3b6yQNaRMeJjN68ogT5kHfM3nCSqJCwfG4M1aTUw26WFrkXtnymW2psCpQp1axdWSnTZ+IJCi9rcDNoGlP4qPmU0wg+1iHCHpSWzVm7BRbuwhKqMlrK/WlB4gjCYMUaSimDvMqsxIuSbaH46TKbCxYD4sklN7FvY29OSoDcdwZoPFG2d0+Rh/4mJdfRTQD0rp5lRvZQa9eEr8FsnyKK0laqbXLEgWZ2N2a1+JJjEkuEbauc0e+KyuUyPt0zcH3SvxdYHQ3g2OpMhLI26TrcFQe40+BgD44/zF3eoIZT2I098jZqUQguQbjUSI1HBv5zAnlTvbprnGCrHB4mcFIY46T0qj3t5jn/ANRH1MJD21J9+UCTPifjC0sIlUfItwweV3jrNb4TpIFZgBvBrb3GxExjYnkRL7w3j3UlU3SGF8wSLjqNI1VRXYz3RyDZsjEleNo1B9qkD/S/5MPzjxtVfaSovdb/APG8twfgwKSDJ0FTadE/zFB5E7p+c6CXoGHE41ZA0hxX2TwhkCt/rHrcwVUAyGgylhhh6ZcY6wZvEIqmLuczJ7SNo5VxEuxnIoExVLar4jEVThbNV/0EqML08NSU+p2+/Uds9wcFW9pD422lV/eqWCVylKpub+5k7BnClS3AW5Wmwo4dKKhKSqiLYBQLAQs9kReWA4DZowystL1O53qtaofXUb7zHj0AsBoI2th3OZqt/tAA+cs6pgtU5kcoOHWg87FNicI3Co3vsR9JU1sAeQPYW+kv8QYJuA6wGh8ZMzdXBciQfj+siOHccbzQVl9/fOD+UDwt2g4NTKcM33rd1J+hjxRZvtNfsLfnLDyxFCDlKwmjMLQA4fKXmzsmHDPUcusraMNU7pBHOEhF3MWjR7nU/GP01N5BTa4i7t9Y84JI7g65984kZuzpCH//2Q==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bg-BG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5" name="Video_247_Gestational_Diabetes_Rev_GER_768x432.mp4">
            <a:hlinkClick r:id="" action="ppaction://media"/>
          </p:cNvPr>
          <p:cNvPicPr>
            <a:picLocks noGrp="1" noRot="1" noChangeAspect="1"/>
          </p:cNvPicPr>
          <p:nvPr>
            <p:ph sz="quarter"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395536" y="692696"/>
            <a:ext cx="8352928" cy="57606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bg-BG"/>
          </a:p>
        </p:txBody>
      </p:sp>
      <p:pic>
        <p:nvPicPr>
          <p:cNvPr id="14340" name="Picture 4" descr="http://imworld.aufeminin.com/dossiers/D20120606/schwangerschaftsdiabetes-2-163722_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60032" y="1556792"/>
            <a:ext cx="3263255" cy="4752528"/>
          </a:xfrm>
          <a:prstGeom prst="rect">
            <a:avLst/>
          </a:prstGeom>
          <a:noFill/>
        </p:spPr>
      </p:pic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de-DE" dirty="0"/>
              <a:t>Die meisten Babys von Müttern mit Schwangerschaftsdiabetes kommen gesund zur Welt</a:t>
            </a:r>
            <a:r>
              <a:rPr lang="de-DE" dirty="0" smtClean="0"/>
              <a:t>.</a:t>
            </a:r>
            <a:endParaRPr lang="bg-BG" dirty="0"/>
          </a:p>
        </p:txBody>
      </p:sp>
      <p:pic>
        <p:nvPicPr>
          <p:cNvPr id="14338" name="Picture 2" descr="http://bilder.t-online.de/b/61/48/42/20/id_61484220/920/tid_da/schwangerschaftsdiabetes-muss-so-schnell-wie-moeglich-behandelt-werden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2924944"/>
            <a:ext cx="4032448" cy="32403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www.frauenaerzte-im-netz.de/media/orig/FiN/medizin/schwangerschaft/s008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rot="20734669">
            <a:off x="4636441" y="2701352"/>
            <a:ext cx="3240359" cy="3240360"/>
          </a:xfrm>
          <a:prstGeom prst="rect">
            <a:avLst/>
          </a:prstGeom>
          <a:noFill/>
        </p:spPr>
      </p:pic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400" dirty="0" smtClean="0"/>
              <a:t>Definition</a:t>
            </a:r>
            <a:endParaRPr lang="bg-BG" sz="4400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sz="3200" dirty="0" err="1" smtClean="0"/>
              <a:t>Eine</a:t>
            </a:r>
            <a:r>
              <a:rPr lang="en-US" sz="3200" dirty="0" smtClean="0"/>
              <a:t> Form </a:t>
            </a:r>
            <a:r>
              <a:rPr lang="en-US" sz="3200" dirty="0" err="1" smtClean="0"/>
              <a:t>der</a:t>
            </a:r>
            <a:r>
              <a:rPr lang="en-US" sz="3200" dirty="0" smtClean="0"/>
              <a:t> </a:t>
            </a:r>
            <a:r>
              <a:rPr lang="en-US" sz="3200" dirty="0" err="1" smtClean="0"/>
              <a:t>Zuckerkrankheit,die</a:t>
            </a:r>
            <a:r>
              <a:rPr lang="en-US" sz="3200" dirty="0" smtClean="0"/>
              <a:t> </a:t>
            </a:r>
            <a:r>
              <a:rPr lang="en-US" sz="3200" dirty="0" err="1" smtClean="0"/>
              <a:t>während</a:t>
            </a:r>
            <a:r>
              <a:rPr lang="en-US" sz="3200" dirty="0" smtClean="0"/>
              <a:t> </a:t>
            </a:r>
            <a:r>
              <a:rPr lang="en-US" sz="3200" dirty="0" err="1" smtClean="0"/>
              <a:t>der</a:t>
            </a:r>
            <a:r>
              <a:rPr lang="en-US" sz="3200" dirty="0" smtClean="0"/>
              <a:t> </a:t>
            </a:r>
            <a:r>
              <a:rPr lang="en-US" sz="3200" dirty="0" err="1" smtClean="0"/>
              <a:t>Schwangerschaft</a:t>
            </a:r>
            <a:r>
              <a:rPr lang="en-US" sz="3200" dirty="0" smtClean="0"/>
              <a:t> </a:t>
            </a:r>
            <a:r>
              <a:rPr lang="en-US" sz="3200" dirty="0" err="1" smtClean="0"/>
              <a:t>entsteht</a:t>
            </a:r>
            <a:r>
              <a:rPr lang="en-US" sz="3200" dirty="0" smtClean="0"/>
              <a:t> und </a:t>
            </a:r>
            <a:r>
              <a:rPr lang="en-US" sz="3200" dirty="0" err="1" smtClean="0"/>
              <a:t>unmittelbar</a:t>
            </a:r>
            <a:r>
              <a:rPr lang="en-US" sz="3200" dirty="0" smtClean="0"/>
              <a:t> </a:t>
            </a:r>
            <a:r>
              <a:rPr lang="en-US" sz="3200" dirty="0" err="1" smtClean="0"/>
              <a:t>nach</a:t>
            </a:r>
            <a:r>
              <a:rPr lang="en-US" sz="3200" dirty="0" smtClean="0"/>
              <a:t> </a:t>
            </a:r>
            <a:r>
              <a:rPr lang="en-US" sz="3200" dirty="0" err="1" smtClean="0"/>
              <a:t>der</a:t>
            </a:r>
            <a:r>
              <a:rPr lang="en-US" sz="3200" dirty="0" smtClean="0"/>
              <a:t> </a:t>
            </a:r>
            <a:r>
              <a:rPr lang="en-US" sz="3200" dirty="0" err="1" smtClean="0"/>
              <a:t>Geburt</a:t>
            </a:r>
            <a:r>
              <a:rPr lang="en-US" sz="3200" dirty="0" smtClean="0"/>
              <a:t> </a:t>
            </a:r>
            <a:r>
              <a:rPr lang="en-US" sz="3200" dirty="0" err="1" smtClean="0"/>
              <a:t>verschwindet</a:t>
            </a:r>
            <a:endParaRPr lang="en-US" sz="3200" dirty="0" smtClean="0"/>
          </a:p>
          <a:p>
            <a:r>
              <a:rPr lang="en-US" sz="3200" dirty="0" err="1" smtClean="0"/>
              <a:t>Entwicklung</a:t>
            </a:r>
            <a:r>
              <a:rPr lang="en-US" sz="3200" dirty="0" smtClean="0"/>
              <a:t> </a:t>
            </a:r>
            <a:r>
              <a:rPr lang="en-US" sz="3200" dirty="0" err="1" smtClean="0"/>
              <a:t>nach</a:t>
            </a:r>
            <a:r>
              <a:rPr lang="en-US" sz="3200" dirty="0" smtClean="0"/>
              <a:t> </a:t>
            </a:r>
            <a:r>
              <a:rPr lang="en-US" sz="3200" dirty="0" err="1" smtClean="0"/>
              <a:t>der</a:t>
            </a:r>
            <a:r>
              <a:rPr lang="en-US" sz="3200" dirty="0" smtClean="0"/>
              <a:t> 20 </a:t>
            </a:r>
            <a:r>
              <a:rPr lang="en-US" sz="3200" dirty="0" err="1" smtClean="0"/>
              <a:t>Schwangerschaftswoche</a:t>
            </a:r>
            <a:endParaRPr lang="bg-BG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6" name="Picture 4" descr="http://www.agenciadenoticias.unal.edu.co/uploads/pics/AgenciaUN_0221_3_1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9752" y="1988840"/>
            <a:ext cx="6595492" cy="4171951"/>
          </a:xfrm>
          <a:prstGeom prst="rect">
            <a:avLst/>
          </a:prstGeom>
          <a:noFill/>
        </p:spPr>
      </p:pic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Häufigkeit</a:t>
            </a:r>
            <a:r>
              <a:rPr lang="en-US" dirty="0" smtClean="0"/>
              <a:t> und </a:t>
            </a:r>
            <a:r>
              <a:rPr lang="en-US" dirty="0" err="1" smtClean="0"/>
              <a:t>Risikofaktoren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sz="2800" dirty="0" smtClean="0"/>
              <a:t>2 </a:t>
            </a:r>
            <a:r>
              <a:rPr lang="en-US" sz="2800" dirty="0" err="1" smtClean="0"/>
              <a:t>bis</a:t>
            </a:r>
            <a:r>
              <a:rPr lang="en-US" sz="2800" dirty="0" smtClean="0"/>
              <a:t> 12 </a:t>
            </a:r>
            <a:r>
              <a:rPr lang="en-US" sz="2800" dirty="0" err="1" smtClean="0"/>
              <a:t>Prozent</a:t>
            </a:r>
            <a:r>
              <a:rPr lang="en-US" sz="2800" dirty="0" smtClean="0"/>
              <a:t> </a:t>
            </a:r>
            <a:r>
              <a:rPr lang="en-US" sz="2800" dirty="0" err="1" smtClean="0"/>
              <a:t>aller</a:t>
            </a:r>
            <a:r>
              <a:rPr lang="en-US" sz="2800" dirty="0" smtClean="0"/>
              <a:t> </a:t>
            </a:r>
            <a:r>
              <a:rPr lang="en-US" sz="2800" dirty="0" err="1" smtClean="0"/>
              <a:t>Schwangeren</a:t>
            </a:r>
            <a:endParaRPr lang="en-US" sz="2800" dirty="0" smtClean="0"/>
          </a:p>
          <a:p>
            <a:r>
              <a:rPr lang="en-US" sz="2800" dirty="0" smtClean="0"/>
              <a:t>3,7% </a:t>
            </a:r>
            <a:r>
              <a:rPr lang="en-US" sz="2800" dirty="0" err="1" smtClean="0"/>
              <a:t>der</a:t>
            </a:r>
            <a:r>
              <a:rPr lang="en-US" sz="2800" dirty="0" smtClean="0"/>
              <a:t> </a:t>
            </a:r>
            <a:r>
              <a:rPr lang="en-US" sz="2800" dirty="0" err="1" smtClean="0"/>
              <a:t>untersuchten</a:t>
            </a:r>
            <a:r>
              <a:rPr lang="en-US" sz="2800" dirty="0" smtClean="0"/>
              <a:t> </a:t>
            </a:r>
            <a:r>
              <a:rPr lang="en-US" sz="2800" dirty="0" err="1" smtClean="0"/>
              <a:t>Schwangeren</a:t>
            </a:r>
            <a:r>
              <a:rPr lang="en-US" sz="2800" dirty="0" smtClean="0"/>
              <a:t> in </a:t>
            </a:r>
            <a:r>
              <a:rPr lang="en-US" sz="2800" dirty="0" err="1" smtClean="0"/>
              <a:t>Deutschland;steigt</a:t>
            </a:r>
            <a:r>
              <a:rPr lang="en-US" sz="2800" dirty="0" smtClean="0"/>
              <a:t> an</a:t>
            </a:r>
          </a:p>
          <a:p>
            <a:endParaRPr lang="en-US" dirty="0"/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457200" y="346646"/>
            <a:ext cx="8229600" cy="58018"/>
          </a:xfrm>
        </p:spPr>
        <p:txBody>
          <a:bodyPr>
            <a:normAutofit fontScale="90000"/>
          </a:bodyPr>
          <a:lstStyle/>
          <a:p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457200" y="908720"/>
            <a:ext cx="8229600" cy="5217443"/>
          </a:xfrm>
        </p:spPr>
        <p:txBody>
          <a:bodyPr>
            <a:normAutofit/>
          </a:bodyPr>
          <a:lstStyle/>
          <a:p>
            <a:r>
              <a:rPr lang="de-DE" sz="2800" dirty="0"/>
              <a:t>Übergewicht (</a:t>
            </a:r>
            <a:r>
              <a:rPr lang="de-DE" sz="2800" dirty="0" err="1" smtClean="0"/>
              <a:t>Adipositas</a:t>
            </a:r>
            <a:r>
              <a:rPr lang="de-DE" sz="2800" dirty="0" smtClean="0"/>
              <a:t>) </a:t>
            </a:r>
            <a:r>
              <a:rPr lang="de-DE" sz="2800" dirty="0"/>
              <a:t>mit einem </a:t>
            </a:r>
            <a:r>
              <a:rPr lang="de-DE" sz="2800" dirty="0" smtClean="0"/>
              <a:t>Body-</a:t>
            </a:r>
            <a:r>
              <a:rPr lang="de-DE" sz="2800" dirty="0" err="1" smtClean="0"/>
              <a:t>Mass</a:t>
            </a:r>
            <a:r>
              <a:rPr lang="de-DE" sz="2800" dirty="0" smtClean="0"/>
              <a:t>-Index vor </a:t>
            </a:r>
            <a:r>
              <a:rPr lang="de-DE" sz="2800" dirty="0"/>
              <a:t>der Schwangerschaft &gt; 27,0</a:t>
            </a:r>
          </a:p>
          <a:p>
            <a:r>
              <a:rPr lang="de-DE" sz="2800" dirty="0"/>
              <a:t>Diabetes Mellitus Typ 2 in der Familie</a:t>
            </a:r>
          </a:p>
          <a:p>
            <a:r>
              <a:rPr lang="de-DE" sz="2800" dirty="0"/>
              <a:t>mütterliches Alter über 30 Jahren</a:t>
            </a:r>
          </a:p>
          <a:p>
            <a:r>
              <a:rPr lang="de-DE" sz="2800" dirty="0" err="1"/>
              <a:t>Gestationsdiabetes</a:t>
            </a:r>
            <a:r>
              <a:rPr lang="de-DE" sz="2800" dirty="0"/>
              <a:t> während einer früheren </a:t>
            </a:r>
            <a:r>
              <a:rPr lang="de-DE" sz="2800" dirty="0" smtClean="0"/>
              <a:t>Schwangerschaft</a:t>
            </a:r>
            <a:endParaRPr lang="de-DE" sz="2800" dirty="0"/>
          </a:p>
          <a:p>
            <a:r>
              <a:rPr lang="de-DE" sz="2800" dirty="0"/>
              <a:t>ein bereits geborenes Kind mit einem Geburtsgewicht von über 4500 g</a:t>
            </a:r>
          </a:p>
          <a:p>
            <a:r>
              <a:rPr lang="de-DE" sz="2800" dirty="0"/>
              <a:t>mehr als 3 Fehlgeburten unbekannter Ursache in der Vorgeschichte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Ursachen</a:t>
            </a:r>
            <a:r>
              <a:rPr lang="en-US" dirty="0" smtClean="0"/>
              <a:t>-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Schwangerschaftshormone</a:t>
            </a:r>
            <a:r>
              <a:rPr lang="en-US" dirty="0" smtClean="0"/>
              <a:t>(</a:t>
            </a:r>
            <a:r>
              <a:rPr lang="en-US" dirty="0"/>
              <a:t> </a:t>
            </a:r>
            <a:r>
              <a:rPr lang="en-US" dirty="0" err="1"/>
              <a:t>Cortisol</a:t>
            </a:r>
            <a:r>
              <a:rPr lang="en-US" dirty="0"/>
              <a:t>, das humane </a:t>
            </a:r>
            <a:r>
              <a:rPr lang="en-US" dirty="0" err="1"/>
              <a:t>Plazentalaktogen</a:t>
            </a:r>
            <a:r>
              <a:rPr lang="en-US" dirty="0"/>
              <a:t>, </a:t>
            </a:r>
            <a:r>
              <a:rPr lang="en-US" dirty="0" err="1"/>
              <a:t>Östrogen</a:t>
            </a:r>
            <a:r>
              <a:rPr lang="en-US" dirty="0"/>
              <a:t>, </a:t>
            </a:r>
            <a:r>
              <a:rPr lang="en-US" dirty="0" err="1"/>
              <a:t>Progesteron</a:t>
            </a:r>
            <a:r>
              <a:rPr lang="en-US" dirty="0"/>
              <a:t>, und </a:t>
            </a:r>
            <a:r>
              <a:rPr lang="en-US" dirty="0" err="1" smtClean="0"/>
              <a:t>Prolactin</a:t>
            </a:r>
            <a:r>
              <a:rPr lang="en-US" dirty="0" smtClean="0"/>
              <a:t>)-</a:t>
            </a:r>
            <a:r>
              <a:rPr lang="en-US" dirty="0" err="1" smtClean="0"/>
              <a:t>blutzuckererhöend</a:t>
            </a:r>
            <a:endParaRPr lang="en-US" dirty="0" smtClean="0"/>
          </a:p>
          <a:p>
            <a:r>
              <a:rPr lang="en-US" dirty="0" smtClean="0"/>
              <a:t>Insulin-</a:t>
            </a:r>
            <a:r>
              <a:rPr lang="en-US" dirty="0" err="1" smtClean="0"/>
              <a:t>blutzuckerseneknd</a:t>
            </a:r>
            <a:endParaRPr lang="en-US" dirty="0" smtClean="0"/>
          </a:p>
          <a:p>
            <a:r>
              <a:rPr lang="en-US" dirty="0" err="1" smtClean="0"/>
              <a:t>Echten</a:t>
            </a:r>
            <a:r>
              <a:rPr lang="en-US" dirty="0" smtClean="0"/>
              <a:t> und </a:t>
            </a:r>
            <a:r>
              <a:rPr lang="en-US" dirty="0" err="1" smtClean="0"/>
              <a:t>relativen</a:t>
            </a:r>
            <a:r>
              <a:rPr lang="en-US" dirty="0" smtClean="0"/>
              <a:t> </a:t>
            </a:r>
            <a:r>
              <a:rPr lang="en-US" dirty="0" err="1" smtClean="0"/>
              <a:t>Insulinmangel</a:t>
            </a:r>
            <a:endParaRPr lang="en-US" dirty="0" smtClean="0"/>
          </a:p>
          <a:p>
            <a:r>
              <a:rPr lang="en-US" dirty="0"/>
              <a:t>Die </a:t>
            </a:r>
            <a:r>
              <a:rPr lang="en-US" dirty="0" err="1"/>
              <a:t>Hormonveränderungen</a:t>
            </a:r>
            <a:r>
              <a:rPr lang="en-US" dirty="0"/>
              <a:t> </a:t>
            </a:r>
            <a:r>
              <a:rPr lang="en-US" dirty="0" smtClean="0"/>
              <a:t>in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de-DE" dirty="0"/>
              <a:t>Schwangerschaft könnten die Insulin-Produktion stören und so zu einem erhöhten Blutzuckerspiegel führen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Symptome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 smtClean="0"/>
              <a:t>Beschwerdefrei</a:t>
            </a:r>
            <a:endParaRPr lang="en-US" dirty="0" smtClean="0"/>
          </a:p>
          <a:p>
            <a:r>
              <a:rPr lang="de-DE" dirty="0"/>
              <a:t> Durstgefühl (Polydipsie), </a:t>
            </a:r>
            <a:r>
              <a:rPr lang="de-DE" dirty="0" err="1"/>
              <a:t>Harnwegs</a:t>
            </a:r>
            <a:r>
              <a:rPr lang="de-DE" dirty="0"/>
              <a:t>- und Nierenentzündungen, Zucker im Urin (Glucosurie), Veränderungen der Fruchtwassermenge, Wachstumsstörungen des </a:t>
            </a:r>
            <a:r>
              <a:rPr lang="de-DE" dirty="0" smtClean="0"/>
              <a:t>Kindes</a:t>
            </a:r>
          </a:p>
          <a:p>
            <a:r>
              <a:rPr lang="de-DE" dirty="0"/>
              <a:t>übermäßige Gewichtszunahme und erhöhter </a:t>
            </a:r>
            <a:r>
              <a:rPr lang="de-DE" dirty="0" smtClean="0"/>
              <a:t>Blutdruck</a:t>
            </a:r>
          </a:p>
          <a:p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Diagnose</a:t>
            </a:r>
            <a:endParaRPr lang="bg-BG" dirty="0"/>
          </a:p>
        </p:txBody>
      </p:sp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err="1"/>
              <a:t>Suchtest</a:t>
            </a:r>
            <a:r>
              <a:rPr lang="en-US" dirty="0"/>
              <a:t> (Screening</a:t>
            </a:r>
            <a:r>
              <a:rPr lang="en-US" dirty="0" smtClean="0"/>
              <a:t>)</a:t>
            </a:r>
          </a:p>
          <a:p>
            <a:r>
              <a:rPr lang="de-DE" dirty="0"/>
              <a:t> bei jeder schwangeren Frau zwischen der 24. und 28. </a:t>
            </a:r>
            <a:r>
              <a:rPr lang="de-DE" dirty="0" smtClean="0"/>
              <a:t>Schwangerschaftswoche wird </a:t>
            </a:r>
            <a:r>
              <a:rPr lang="de-DE" dirty="0"/>
              <a:t>ein </a:t>
            </a:r>
            <a:r>
              <a:rPr lang="de-DE" dirty="0" smtClean="0"/>
              <a:t>Zuckerbelastungstest(auch</a:t>
            </a:r>
            <a:r>
              <a:rPr lang="de-DE" dirty="0"/>
              <a:t>: oraler Glucose-Toleranztest) empfohlen.</a:t>
            </a:r>
            <a:endParaRPr lang="bg-BG" dirty="0"/>
          </a:p>
        </p:txBody>
      </p:sp>
      <p:pic>
        <p:nvPicPr>
          <p:cNvPr id="5122" name="Picture 2" descr="http://bilder.t-online.de/b/64/21/18/56/id_64211856/450/tid_da/bei-schwangerschaftsdiabetes-muss-regelmaessig-muss-der-blutzuckerspiegel-kontrolliert-werden-auch-noch-nach-der-entbindung-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27984" y="3645024"/>
            <a:ext cx="4286250" cy="2409826"/>
          </a:xfrm>
          <a:prstGeom prst="rect">
            <a:avLst/>
          </a:prstGeom>
          <a:noFill/>
        </p:spPr>
      </p:pic>
      <p:pic>
        <p:nvPicPr>
          <p:cNvPr id="18434" name="Picture 2" descr="Schwangerschaftsdiabetes Ultraschall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576" y="3861048"/>
            <a:ext cx="3071750" cy="230425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Therapie</a:t>
            </a:r>
            <a:endParaRPr lang="bg-BG" dirty="0"/>
          </a:p>
        </p:txBody>
      </p:sp>
      <p:pic>
        <p:nvPicPr>
          <p:cNvPr id="4100" name="Picture 4" descr="http://www.frauenaerzte-im-netz.de/media/orig/FiN/medizin/schwangerschaft/s00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067944" y="3717032"/>
            <a:ext cx="3528392" cy="2564136"/>
          </a:xfrm>
          <a:prstGeom prst="rect">
            <a:avLst/>
          </a:prstGeom>
          <a:noFill/>
        </p:spPr>
      </p:pic>
      <p:pic>
        <p:nvPicPr>
          <p:cNvPr id="4102" name="Picture 6" descr="http://schwangerschaftsdiabetes.biz/wp-content/uploads/2013/08/schwangerschaftsdiabetes-200x30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40152" y="1340768"/>
            <a:ext cx="2913112" cy="352839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>
          <a:xfrm>
            <a:off x="323528" y="1527048"/>
            <a:ext cx="8482144" cy="1613920"/>
          </a:xfrm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en-US" dirty="0"/>
              <a:t> </a:t>
            </a:r>
            <a:r>
              <a:rPr lang="en-US" sz="2800" i="1" dirty="0" err="1" smtClean="0"/>
              <a:t>Ernährungsumstellung</a:t>
            </a:r>
            <a:r>
              <a:rPr lang="en-US" sz="2800" i="1" dirty="0" smtClean="0"/>
              <a:t> und </a:t>
            </a:r>
            <a:r>
              <a:rPr lang="en-US" sz="2800" i="1" dirty="0" err="1" smtClean="0"/>
              <a:t>Bewegung</a:t>
            </a:r>
            <a:endParaRPr lang="en-US" sz="2800" i="1" dirty="0" smtClean="0"/>
          </a:p>
          <a:p>
            <a:r>
              <a:rPr lang="en-US" sz="2800" i="1" dirty="0"/>
              <a:t> </a:t>
            </a:r>
            <a:r>
              <a:rPr lang="en-US" sz="2800" i="1" dirty="0" err="1" smtClean="0"/>
              <a:t>Insulinpumpentherapie</a:t>
            </a:r>
            <a:endParaRPr lang="en-US" sz="2800" i="1" dirty="0" smtClean="0"/>
          </a:p>
          <a:p>
            <a:r>
              <a:rPr lang="en-US" sz="2800" i="1" dirty="0" err="1"/>
              <a:t>Blutzuckersenkende</a:t>
            </a:r>
            <a:r>
              <a:rPr lang="en-US" sz="2800" i="1" dirty="0"/>
              <a:t> </a:t>
            </a:r>
            <a:r>
              <a:rPr lang="en-US" sz="2800" i="1" dirty="0" err="1" smtClean="0"/>
              <a:t>Medikamente-Metformin</a:t>
            </a:r>
            <a:endParaRPr lang="en-US" sz="2800" i="1" dirty="0"/>
          </a:p>
          <a:p>
            <a:endParaRPr lang="bg-BG" dirty="0"/>
          </a:p>
        </p:txBody>
      </p:sp>
      <p:pic>
        <p:nvPicPr>
          <p:cNvPr id="4104" name="Picture 8" descr="http://www.mami-netz.de/wp-content/uploads/2011/08/Fotolia_26613478_X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67544" y="3861048"/>
            <a:ext cx="3580580" cy="238424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лавие 1"/>
          <p:cNvSpPr>
            <a:spLocks noGrp="1"/>
          </p:cNvSpPr>
          <p:nvPr>
            <p:ph type="title"/>
          </p:nvPr>
        </p:nvSpPr>
        <p:spPr>
          <a:xfrm>
            <a:off x="301752" y="0"/>
            <a:ext cx="8534400" cy="1196752"/>
          </a:xfrm>
        </p:spPr>
        <p:txBody>
          <a:bodyPr>
            <a:normAutofit fontScale="90000"/>
          </a:bodyPr>
          <a:lstStyle/>
          <a:p>
            <a:r>
              <a:rPr lang="en-US" sz="4400" dirty="0" err="1" smtClean="0">
                <a:solidFill>
                  <a:srgbClr val="FF0000"/>
                </a:solidFill>
              </a:rPr>
              <a:t>Komplikationen</a:t>
            </a:r>
            <a:r>
              <a:rPr lang="en-US" dirty="0">
                <a:solidFill>
                  <a:srgbClr val="FF0000"/>
                </a:solidFill>
              </a:rPr>
              <a:t/>
            </a:r>
            <a:br>
              <a:rPr lang="en-US" dirty="0">
                <a:solidFill>
                  <a:srgbClr val="FF0000"/>
                </a:solidFill>
              </a:rPr>
            </a:br>
            <a:endParaRPr lang="bg-BG" dirty="0">
              <a:solidFill>
                <a:srgbClr val="FF0000"/>
              </a:solidFill>
            </a:endParaRPr>
          </a:p>
        </p:txBody>
      </p:sp>
      <p:pic>
        <p:nvPicPr>
          <p:cNvPr id="3076" name="Picture 4" descr="http://www.stuttgarter-zeitung.de/media.facebook.2fb7952a-46e7-4a95-b087-b14abd85f282.normalized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3140968"/>
            <a:ext cx="4728853" cy="3384376"/>
          </a:xfrm>
          <a:prstGeom prst="rect">
            <a:avLst/>
          </a:prstGeom>
          <a:noFill/>
        </p:spPr>
      </p:pic>
      <p:sp>
        <p:nvSpPr>
          <p:cNvPr id="3" name="Контейнер за съдържани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sz="3200" dirty="0" err="1">
                <a:solidFill>
                  <a:srgbClr val="FF0000"/>
                </a:solidFill>
              </a:rPr>
              <a:t>Gefahren</a:t>
            </a:r>
            <a:r>
              <a:rPr lang="en-US" sz="3200" dirty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für</a:t>
            </a:r>
            <a:r>
              <a:rPr lang="en-US" sz="3200" dirty="0" smtClean="0">
                <a:solidFill>
                  <a:srgbClr val="FF0000"/>
                </a:solidFill>
              </a:rPr>
              <a:t> das Kind</a:t>
            </a:r>
            <a:r>
              <a:rPr lang="en-US" dirty="0" smtClean="0"/>
              <a:t>:</a:t>
            </a:r>
          </a:p>
          <a:p>
            <a:pPr>
              <a:buNone/>
            </a:pPr>
            <a:r>
              <a:rPr lang="en-US" dirty="0" smtClean="0"/>
              <a:t>1.Makrosomie-&gt;</a:t>
            </a:r>
            <a:r>
              <a:rPr lang="en-US" dirty="0" err="1" smtClean="0"/>
              <a:t>Kaiserschnitt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2</a:t>
            </a:r>
            <a:r>
              <a:rPr lang="en-US" dirty="0" smtClean="0"/>
              <a:t>.Große </a:t>
            </a:r>
            <a:r>
              <a:rPr lang="en-US" dirty="0" err="1" smtClean="0"/>
              <a:t>Produktion</a:t>
            </a:r>
            <a:r>
              <a:rPr lang="en-US" dirty="0" smtClean="0"/>
              <a:t> von </a:t>
            </a:r>
            <a:r>
              <a:rPr lang="en-US" dirty="0" err="1" smtClean="0"/>
              <a:t>Urin</a:t>
            </a:r>
            <a:r>
              <a:rPr lang="en-US" dirty="0" smtClean="0"/>
              <a:t>-&gt;</a:t>
            </a:r>
          </a:p>
          <a:p>
            <a:pPr>
              <a:buNone/>
            </a:pPr>
            <a:r>
              <a:rPr lang="en-US" dirty="0" err="1" smtClean="0"/>
              <a:t>Fruchtwassermenge</a:t>
            </a:r>
            <a:r>
              <a:rPr lang="en-US" dirty="0" smtClean="0"/>
              <a:t> </a:t>
            </a:r>
            <a:r>
              <a:rPr lang="en-US" dirty="0" err="1" smtClean="0"/>
              <a:t>steigt</a:t>
            </a:r>
            <a:r>
              <a:rPr lang="en-US" dirty="0" smtClean="0"/>
              <a:t>-&gt;</a:t>
            </a:r>
          </a:p>
          <a:p>
            <a:pPr>
              <a:buNone/>
            </a:pPr>
            <a:r>
              <a:rPr lang="en-US" dirty="0" smtClean="0"/>
              <a:t>Fr</a:t>
            </a:r>
            <a:r>
              <a:rPr lang="de-DE" dirty="0" err="1" smtClean="0"/>
              <a:t>ühgeburt</a:t>
            </a:r>
            <a:endParaRPr lang="de-DE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3</a:t>
            </a:r>
            <a:r>
              <a:rPr lang="en-US" dirty="0" smtClean="0"/>
              <a:t>.Gelbsucht(</a:t>
            </a:r>
            <a:r>
              <a:rPr lang="en-US" dirty="0" err="1" smtClean="0"/>
              <a:t>Icterus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4.Gestörte </a:t>
            </a:r>
            <a:r>
              <a:rPr lang="en-US" dirty="0" err="1" smtClean="0"/>
              <a:t>Entwicklung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Plazenta</a:t>
            </a:r>
            <a:r>
              <a:rPr lang="en-US" dirty="0" smtClean="0"/>
              <a:t>-&gt;</a:t>
            </a:r>
          </a:p>
          <a:p>
            <a:pPr>
              <a:buNone/>
            </a:pPr>
            <a:r>
              <a:rPr lang="en-US" dirty="0" err="1" smtClean="0"/>
              <a:t>Mangelversorgung</a:t>
            </a:r>
            <a:r>
              <a:rPr lang="en-US" dirty="0" smtClean="0"/>
              <a:t>-&gt;</a:t>
            </a:r>
            <a:r>
              <a:rPr lang="en-US" dirty="0" err="1" smtClean="0"/>
              <a:t>Fruchttod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5</a:t>
            </a:r>
            <a:r>
              <a:rPr lang="en-US" dirty="0" smtClean="0"/>
              <a:t>.Reifungsstörung </a:t>
            </a:r>
            <a:r>
              <a:rPr lang="en-US" dirty="0" err="1" smtClean="0"/>
              <a:t>der</a:t>
            </a:r>
            <a:r>
              <a:rPr lang="en-US" dirty="0" smtClean="0"/>
              <a:t> Lunge-&gt;</a:t>
            </a:r>
            <a:r>
              <a:rPr lang="en-US" dirty="0" err="1" smtClean="0"/>
              <a:t>Atemnotsyndrom</a:t>
            </a:r>
            <a:endParaRPr lang="en-US" dirty="0" smtClean="0"/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</a:rPr>
              <a:t>6</a:t>
            </a:r>
            <a:r>
              <a:rPr lang="en-US" dirty="0" smtClean="0"/>
              <a:t>.Unterzuckerung </a:t>
            </a:r>
            <a:r>
              <a:rPr lang="en-US" dirty="0" err="1" smtClean="0"/>
              <a:t>nach</a:t>
            </a:r>
            <a:r>
              <a:rPr lang="en-US" dirty="0" smtClean="0"/>
              <a:t> </a:t>
            </a:r>
            <a:r>
              <a:rPr lang="en-US" dirty="0" err="1" smtClean="0"/>
              <a:t>der</a:t>
            </a:r>
            <a:r>
              <a:rPr lang="en-US" dirty="0" smtClean="0"/>
              <a:t> </a:t>
            </a:r>
            <a:r>
              <a:rPr lang="en-US" dirty="0" err="1" smtClean="0"/>
              <a:t>Geburt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bg-B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раждански">
  <a:themeElements>
    <a:clrScheme name="Граждански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Граждански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раждански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114</Words>
  <Application>Microsoft Office PowerPoint</Application>
  <PresentationFormat>Bildschirmpräsentation (4:3)</PresentationFormat>
  <Paragraphs>50</Paragraphs>
  <Slides>12</Slides>
  <Notes>0</Notes>
  <HiddenSlides>0</HiddenSlides>
  <MMClips>1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12</vt:i4>
      </vt:variant>
    </vt:vector>
  </HeadingPairs>
  <TitlesOfParts>
    <vt:vector size="13" baseType="lpstr">
      <vt:lpstr>Граждански</vt:lpstr>
      <vt:lpstr>Schwangerschaftsdiabetes </vt:lpstr>
      <vt:lpstr>Definition</vt:lpstr>
      <vt:lpstr>Häufigkeit und Risikofaktoren</vt:lpstr>
      <vt:lpstr>PowerPoint-Präsentation</vt:lpstr>
      <vt:lpstr>Ursachen-</vt:lpstr>
      <vt:lpstr>Symptome</vt:lpstr>
      <vt:lpstr>Diagnose</vt:lpstr>
      <vt:lpstr>Therapie</vt:lpstr>
      <vt:lpstr>Komplikationen </vt:lpstr>
      <vt:lpstr>Gefahren und Folgen für die Mutter</vt:lpstr>
      <vt:lpstr>PowerPoint-Präsentation</vt:lpstr>
      <vt:lpstr>PowerPoint-Präsentation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Schwangerschaftsdiabetes</dc:title>
  <dc:creator>User</dc:creator>
  <cp:lastModifiedBy>Gerhard Wazel</cp:lastModifiedBy>
  <cp:revision>38</cp:revision>
  <dcterms:created xsi:type="dcterms:W3CDTF">2013-12-11T15:39:29Z</dcterms:created>
  <dcterms:modified xsi:type="dcterms:W3CDTF">2014-01-24T17:30:58Z</dcterms:modified>
</cp:coreProperties>
</file>