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6" r:id="rId2"/>
    <p:sldId id="257" r:id="rId3"/>
    <p:sldId id="261" r:id="rId4"/>
    <p:sldId id="258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3" autoAdjust="0"/>
    <p:restoredTop sz="94624" autoAdjust="0"/>
  </p:normalViewPr>
  <p:slideViewPr>
    <p:cSldViewPr>
      <p:cViewPr varScale="1">
        <p:scale>
          <a:sx n="107" d="100"/>
          <a:sy n="107" d="100"/>
        </p:scale>
        <p:origin x="-16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8E4A5-E09C-4947-B936-77CAA5DDDFA2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10ED6-B9B6-407A-A703-A6A534050E2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90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10ED6-B9B6-407A-A703-A6A534050E2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5F9B026-10EC-4484-8163-833A86508515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F32D1FA-90CE-40E7-ACBC-00F9609CE005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F9B026-10EC-4484-8163-833A86508515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2D1FA-90CE-40E7-ACBC-00F9609CE00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F9B026-10EC-4484-8163-833A86508515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2D1FA-90CE-40E7-ACBC-00F9609CE00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F9B026-10EC-4484-8163-833A86508515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2D1FA-90CE-40E7-ACBC-00F9609CE00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5F9B026-10EC-4484-8163-833A86508515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F32D1FA-90CE-40E7-ACBC-00F9609CE005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F9B026-10EC-4484-8163-833A86508515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F32D1FA-90CE-40E7-ACBC-00F9609CE005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F9B026-10EC-4484-8163-833A86508515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F32D1FA-90CE-40E7-ACBC-00F9609CE00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F9B026-10EC-4484-8163-833A86508515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2D1FA-90CE-40E7-ACBC-00F9609CE005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F9B026-10EC-4484-8163-833A86508515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2D1FA-90CE-40E7-ACBC-00F9609CE00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5F9B026-10EC-4484-8163-833A86508515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F32D1FA-90CE-40E7-ACBC-00F9609CE005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5F9B026-10EC-4484-8163-833A86508515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F32D1FA-90CE-40E7-ACBC-00F9609CE005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5F9B026-10EC-4484-8163-833A86508515}" type="datetimeFigureOut">
              <a:rPr lang="en-US" smtClean="0"/>
              <a:t>1/24/2014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F32D1FA-90CE-40E7-ACBC-00F9609CE005}" type="slidenum">
              <a:rPr lang="en-US" smtClean="0"/>
              <a:t>‹Nr.›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857232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Der</a:t>
            </a:r>
            <a:r>
              <a:rPr lang="en-US" dirty="0" smtClean="0"/>
              <a:t> Placebo – </a:t>
            </a:r>
            <a:r>
              <a:rPr lang="en-US" dirty="0" err="1" smtClean="0"/>
              <a:t>Effekt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                                                                von </a:t>
            </a:r>
            <a:r>
              <a:rPr lang="en-US" sz="2000" dirty="0" err="1" smtClean="0"/>
              <a:t>Katerina</a:t>
            </a:r>
            <a:r>
              <a:rPr lang="en-US" sz="2000" dirty="0" smtClean="0"/>
              <a:t> </a:t>
            </a:r>
            <a:r>
              <a:rPr lang="en-US" sz="2000" dirty="0" err="1" smtClean="0"/>
              <a:t>Paskowa,Gr</a:t>
            </a:r>
            <a:r>
              <a:rPr lang="en-US" sz="2000" dirty="0" smtClean="0"/>
              <a:t>. </a:t>
            </a:r>
            <a:r>
              <a:rPr lang="en-US" sz="2000" dirty="0" smtClean="0">
                <a:latin typeface="Calibri"/>
              </a:rPr>
              <a:t>№6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5918" y="3500438"/>
            <a:ext cx="6560234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7" name="Picture 3" descr="C:\Users\PB\Desktop\tablet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3214686"/>
            <a:ext cx="7153779" cy="2637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2859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Danke</a:t>
            </a:r>
            <a:r>
              <a:rPr lang="en-US" dirty="0" smtClean="0"/>
              <a:t>,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Ihre</a:t>
            </a:r>
            <a:r>
              <a:rPr lang="en-US" dirty="0" smtClean="0"/>
              <a:t> </a:t>
            </a:r>
            <a:r>
              <a:rPr lang="en-US" dirty="0" err="1" smtClean="0"/>
              <a:t>Aufmerksamkeit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Was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“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</a:rPr>
              <a:t>Placebo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”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3857628"/>
            <a:ext cx="8229600" cy="2571768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err="1" smtClean="0"/>
              <a:t>Schein</a:t>
            </a:r>
            <a:r>
              <a:rPr lang="en-US" dirty="0" err="1" smtClean="0"/>
              <a:t>medikament</a:t>
            </a:r>
            <a:endParaRPr lang="en-US" dirty="0" smtClean="0"/>
          </a:p>
          <a:p>
            <a:r>
              <a:rPr lang="en-US" dirty="0" err="1" smtClean="0"/>
              <a:t>Enth</a:t>
            </a:r>
            <a:r>
              <a:rPr lang="de-DE" dirty="0" smtClean="0"/>
              <a:t>ält </a:t>
            </a:r>
            <a:r>
              <a:rPr lang="de-DE" b="1" dirty="0" smtClean="0">
                <a:solidFill>
                  <a:srgbClr val="002060"/>
                </a:solidFill>
              </a:rPr>
              <a:t>keine</a:t>
            </a:r>
            <a:r>
              <a:rPr lang="de-DE" b="1" dirty="0" smtClean="0"/>
              <a:t> pharmakologisch </a:t>
            </a:r>
            <a:r>
              <a:rPr lang="de-DE" dirty="0" smtClean="0"/>
              <a:t>wirksamen Bestandteilen</a:t>
            </a:r>
          </a:p>
          <a:p>
            <a:r>
              <a:rPr lang="de-DE" dirty="0" smtClean="0"/>
              <a:t>Sieht </a:t>
            </a:r>
            <a:r>
              <a:rPr lang="de-DE" b="1" dirty="0" smtClean="0"/>
              <a:t>wie einen echten Medikament </a:t>
            </a:r>
            <a:r>
              <a:rPr lang="de-DE" dirty="0" smtClean="0"/>
              <a:t>aus</a:t>
            </a:r>
            <a:endParaRPr lang="en-US" dirty="0"/>
          </a:p>
        </p:txBody>
      </p:sp>
      <p:pic>
        <p:nvPicPr>
          <p:cNvPr id="4098" name="Picture 2" descr="C:\Users\PB\Desktop\placeb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1643050"/>
            <a:ext cx="2257425" cy="2028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Die Kraft des </a:t>
            </a:r>
            <a:r>
              <a:rPr lang="en-US" dirty="0" err="1" smtClean="0"/>
              <a:t>Gedankens</a:t>
            </a:r>
            <a:endParaRPr lang="en-US" dirty="0"/>
          </a:p>
        </p:txBody>
      </p:sp>
      <p:sp>
        <p:nvSpPr>
          <p:cNvPr id="7" name="Equal 6"/>
          <p:cNvSpPr/>
          <p:nvPr/>
        </p:nvSpPr>
        <p:spPr>
          <a:xfrm>
            <a:off x="2285984" y="4714884"/>
            <a:ext cx="1214446" cy="571504"/>
          </a:xfrm>
          <a:prstGeom prst="mathEqual">
            <a:avLst>
              <a:gd name="adj1" fmla="val 9697"/>
              <a:gd name="adj2" fmla="val 21457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57488" y="3571876"/>
            <a:ext cx="4786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solidFill>
                  <a:srgbClr val="FF0000"/>
                </a:solidFill>
              </a:rPr>
              <a:t>Eine</a:t>
            </a:r>
            <a:r>
              <a:rPr lang="de-DE" sz="4000" dirty="0" smtClean="0"/>
              <a:t> Tablette</a:t>
            </a:r>
            <a:endParaRPr lang="en-US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2428860" y="5857892"/>
            <a:ext cx="4572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FF0000"/>
                </a:solidFill>
              </a:rPr>
              <a:t>ZWEI</a:t>
            </a:r>
            <a:r>
              <a:rPr lang="de-DE" sz="3600" dirty="0" smtClean="0"/>
              <a:t>  Wirkungen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357158" y="4214818"/>
            <a:ext cx="20717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Für schöne Haare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715140" y="4286256"/>
            <a:ext cx="27860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Gegen</a:t>
            </a:r>
          </a:p>
          <a:p>
            <a:r>
              <a:rPr lang="de-DE" sz="2800" dirty="0" smtClean="0"/>
              <a:t> Kopf-schmerzen</a:t>
            </a:r>
            <a:endParaRPr lang="en-US" sz="2800" dirty="0"/>
          </a:p>
        </p:txBody>
      </p:sp>
      <p:pic>
        <p:nvPicPr>
          <p:cNvPr id="7172" name="Picture 4" descr="C:\Users\PB\Desktop\Originals\150_5910527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4286256"/>
            <a:ext cx="1741406" cy="1500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Equal 16"/>
          <p:cNvSpPr/>
          <p:nvPr/>
        </p:nvSpPr>
        <p:spPr>
          <a:xfrm>
            <a:off x="5357818" y="4714884"/>
            <a:ext cx="1214446" cy="571504"/>
          </a:xfrm>
          <a:prstGeom prst="mathEqual">
            <a:avLst>
              <a:gd name="adj1" fmla="val 9697"/>
              <a:gd name="adj2" fmla="val 21457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7158" y="1714488"/>
            <a:ext cx="8501122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dirty="0" err="1" smtClean="0"/>
              <a:t>Der</a:t>
            </a:r>
            <a:r>
              <a:rPr lang="en-US" sz="3600" dirty="0" smtClean="0"/>
              <a:t> Placebo-</a:t>
            </a:r>
            <a:r>
              <a:rPr lang="en-US" sz="3600" dirty="0" err="1" smtClean="0"/>
              <a:t>Effekt</a:t>
            </a:r>
            <a:r>
              <a:rPr lang="en-US" sz="3600" dirty="0" smtClean="0"/>
              <a:t> = Das </a:t>
            </a:r>
            <a:r>
              <a:rPr lang="en-US" sz="3600" dirty="0" err="1" smtClean="0"/>
              <a:t>Medikament</a:t>
            </a:r>
            <a:r>
              <a:rPr lang="en-US" sz="3600" dirty="0" smtClean="0"/>
              <a:t> </a:t>
            </a:r>
            <a:r>
              <a:rPr lang="en-US" sz="3600" dirty="0" err="1" smtClean="0"/>
              <a:t>wirkt</a:t>
            </a:r>
            <a:r>
              <a:rPr lang="en-US" sz="3600" dirty="0" smtClean="0"/>
              <a:t>, </a:t>
            </a:r>
            <a:r>
              <a:rPr lang="en-US" sz="3600" dirty="0" err="1" smtClean="0"/>
              <a:t>weil</a:t>
            </a:r>
            <a:r>
              <a:rPr lang="en-US" sz="3600" dirty="0" smtClean="0"/>
              <a:t> </a:t>
            </a:r>
            <a:r>
              <a:rPr lang="en-US" sz="3600" dirty="0" err="1" smtClean="0"/>
              <a:t>der</a:t>
            </a:r>
            <a:r>
              <a:rPr lang="en-US" sz="3600" dirty="0" smtClean="0"/>
              <a:t> Patient </a:t>
            </a:r>
            <a:r>
              <a:rPr lang="en-US" sz="3600" dirty="0" err="1" smtClean="0"/>
              <a:t>daran</a:t>
            </a:r>
            <a:r>
              <a:rPr lang="en-US" sz="3600" dirty="0" smtClean="0"/>
              <a:t> </a:t>
            </a:r>
            <a:r>
              <a:rPr lang="en-US" sz="3600" dirty="0" err="1" smtClean="0"/>
              <a:t>glaubt</a:t>
            </a:r>
            <a:endParaRPr 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64291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FF00"/>
                </a:solidFill>
              </a:rPr>
              <a:t>Pla</a:t>
            </a:r>
            <a:r>
              <a:rPr lang="en-US" dirty="0" smtClean="0"/>
              <a:t>cebo          </a:t>
            </a:r>
            <a:r>
              <a:rPr lang="en-US" dirty="0" err="1" smtClean="0">
                <a:solidFill>
                  <a:srgbClr val="FF0000"/>
                </a:solidFill>
              </a:rPr>
              <a:t>No</a:t>
            </a:r>
            <a:r>
              <a:rPr lang="en-US" dirty="0" err="1" smtClean="0"/>
              <a:t>cebo</a:t>
            </a:r>
            <a:r>
              <a:rPr lang="en-US" dirty="0" smtClean="0"/>
              <a:t>        </a:t>
            </a:r>
            <a:endParaRPr lang="en-US" dirty="0"/>
          </a:p>
        </p:txBody>
      </p:sp>
      <p:sp>
        <p:nvSpPr>
          <p:cNvPr id="8" name="Equal 7"/>
          <p:cNvSpPr/>
          <p:nvPr/>
        </p:nvSpPr>
        <p:spPr>
          <a:xfrm>
            <a:off x="2786050" y="2500306"/>
            <a:ext cx="1285884" cy="428628"/>
          </a:xfrm>
          <a:prstGeom prst="mathEqual">
            <a:avLst>
              <a:gd name="adj1" fmla="val 23520"/>
              <a:gd name="adj2" fmla="val 271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Equal 9"/>
          <p:cNvSpPr/>
          <p:nvPr/>
        </p:nvSpPr>
        <p:spPr>
          <a:xfrm>
            <a:off x="2786050" y="4500570"/>
            <a:ext cx="1285884" cy="428628"/>
          </a:xfrm>
          <a:prstGeom prst="mathEqual">
            <a:avLst>
              <a:gd name="adj1" fmla="val 23520"/>
              <a:gd name="adj2" fmla="val 311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29058" y="2428868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FF00"/>
                </a:solidFill>
              </a:rPr>
              <a:t>SCHMERZREDUKTION</a:t>
            </a:r>
            <a:endParaRPr lang="en-US" sz="2400" dirty="0">
              <a:solidFill>
                <a:srgbClr val="00FF0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928662" y="1571612"/>
            <a:ext cx="3143272" cy="714380"/>
            <a:chOff x="1808648" y="1852601"/>
            <a:chExt cx="4143404" cy="1643074"/>
          </a:xfrm>
        </p:grpSpPr>
        <p:sp>
          <p:nvSpPr>
            <p:cNvPr id="12" name="Cloud Callout 11"/>
            <p:cNvSpPr/>
            <p:nvPr/>
          </p:nvSpPr>
          <p:spPr>
            <a:xfrm>
              <a:off x="1808648" y="1852601"/>
              <a:ext cx="4143404" cy="1643074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dirty="0" err="1" smtClean="0">
                  <a:solidFill>
                    <a:schemeClr val="bg1"/>
                  </a:solidFill>
                </a:rPr>
                <a:t>Besser</a:t>
              </a:r>
              <a:r>
                <a:rPr lang="en-US" sz="1600" b="1" dirty="0" smtClean="0">
                  <a:solidFill>
                    <a:schemeClr val="bg1"/>
                  </a:solidFill>
                </a:rPr>
                <a:t> f</a:t>
              </a:r>
              <a:r>
                <a:rPr lang="de-DE" sz="1600" b="1" dirty="0" smtClean="0">
                  <a:solidFill>
                    <a:schemeClr val="bg1"/>
                  </a:solidFill>
                </a:rPr>
                <a:t>ühlen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  <p:pic>
          <p:nvPicPr>
            <p:cNvPr id="13" name="Picture 3" descr="C:\Users\PB\Desktop\150_591052775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445360" y="2016908"/>
              <a:ext cx="1090901" cy="785818"/>
            </a:xfrm>
            <a:prstGeom prst="rect">
              <a:avLst/>
            </a:prstGeom>
            <a:noFill/>
          </p:spPr>
        </p:pic>
      </p:grpSp>
      <p:grpSp>
        <p:nvGrpSpPr>
          <p:cNvPr id="15" name="Group 14"/>
          <p:cNvGrpSpPr/>
          <p:nvPr/>
        </p:nvGrpSpPr>
        <p:grpSpPr>
          <a:xfrm>
            <a:off x="1000100" y="3429000"/>
            <a:ext cx="3214678" cy="785818"/>
            <a:chOff x="385649" y="1857363"/>
            <a:chExt cx="4496686" cy="1493703"/>
          </a:xfrm>
        </p:grpSpPr>
        <p:sp>
          <p:nvSpPr>
            <p:cNvPr id="16" name="Cloud Callout 15"/>
            <p:cNvSpPr/>
            <p:nvPr/>
          </p:nvSpPr>
          <p:spPr>
            <a:xfrm>
              <a:off x="385649" y="1857363"/>
              <a:ext cx="4496686" cy="1493703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1600" b="1" dirty="0" smtClean="0">
                  <a:solidFill>
                    <a:schemeClr val="bg1"/>
                  </a:solidFill>
                </a:rPr>
                <a:t>NICHT besser</a:t>
              </a:r>
            </a:p>
            <a:p>
              <a:r>
                <a:rPr lang="de-DE" sz="1600" b="1" dirty="0" smtClean="0">
                  <a:solidFill>
                    <a:schemeClr val="bg1"/>
                  </a:solidFill>
                </a:rPr>
                <a:t> fühlen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  <p:pic>
          <p:nvPicPr>
            <p:cNvPr id="17" name="Picture 3" descr="C:\Users\PB\Desktop\150_591052775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83542" y="1993154"/>
              <a:ext cx="1090900" cy="785818"/>
            </a:xfrm>
            <a:prstGeom prst="rect">
              <a:avLst/>
            </a:prstGeom>
            <a:noFill/>
          </p:spPr>
        </p:pic>
      </p:grpSp>
      <p:sp>
        <p:nvSpPr>
          <p:cNvPr id="21" name="Left-Right Arrow 20"/>
          <p:cNvSpPr/>
          <p:nvPr/>
        </p:nvSpPr>
        <p:spPr>
          <a:xfrm>
            <a:off x="4286248" y="428604"/>
            <a:ext cx="785818" cy="214314"/>
          </a:xfrm>
          <a:prstGeom prst="left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3929058" y="4286256"/>
            <a:ext cx="5572164" cy="954107"/>
            <a:chOff x="5214941" y="5143513"/>
            <a:chExt cx="3714776" cy="812425"/>
          </a:xfrm>
        </p:grpSpPr>
        <p:sp>
          <p:nvSpPr>
            <p:cNvPr id="20" name="TextBox 19"/>
            <p:cNvSpPr txBox="1"/>
            <p:nvPr/>
          </p:nvSpPr>
          <p:spPr>
            <a:xfrm>
              <a:off x="5214941" y="5143513"/>
              <a:ext cx="3714776" cy="8124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800" dirty="0" smtClean="0"/>
                <a:t>Gesundheitszustand                      </a:t>
              </a:r>
              <a:r>
                <a:rPr lang="de-DE" sz="2800" b="1" dirty="0" smtClean="0">
                  <a:solidFill>
                    <a:srgbClr val="FF0000"/>
                  </a:solidFill>
                </a:rPr>
                <a:t>verschlechtert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2" name="Right Arrow 21"/>
            <p:cNvSpPr/>
            <p:nvPr/>
          </p:nvSpPr>
          <p:spPr>
            <a:xfrm>
              <a:off x="7548583" y="5326000"/>
              <a:ext cx="571504" cy="12165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642910" y="785794"/>
            <a:ext cx="821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sz="2800" dirty="0" err="1" smtClean="0"/>
              <a:t>sich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00FF00"/>
                </a:solidFill>
              </a:rPr>
              <a:t>gesund</a:t>
            </a:r>
            <a:r>
              <a:rPr lang="en-US" sz="2800" dirty="0" smtClean="0"/>
              <a:t> </a:t>
            </a:r>
            <a:r>
              <a:rPr lang="en-US" sz="2800" dirty="0" err="1" smtClean="0"/>
              <a:t>denken</a:t>
            </a:r>
            <a:r>
              <a:rPr lang="en-US" sz="2800" dirty="0" smtClean="0"/>
              <a:t>               </a:t>
            </a:r>
            <a:r>
              <a:rPr lang="en-US" sz="2800" dirty="0" err="1" smtClean="0"/>
              <a:t>sich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krank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denken</a:t>
            </a:r>
            <a:endParaRPr lang="en-US" sz="2800" dirty="0"/>
          </a:p>
        </p:txBody>
      </p:sp>
      <p:sp>
        <p:nvSpPr>
          <p:cNvPr id="25" name="Left-Right Arrow 24"/>
          <p:cNvSpPr/>
          <p:nvPr/>
        </p:nvSpPr>
        <p:spPr>
          <a:xfrm>
            <a:off x="4357686" y="1000108"/>
            <a:ext cx="785818" cy="214314"/>
          </a:xfrm>
          <a:prstGeom prst="left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6" name="Picture 6" descr="C:\Users\PB\Desktop\bra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285992"/>
            <a:ext cx="1218846" cy="1209676"/>
          </a:xfrm>
          <a:prstGeom prst="rect">
            <a:avLst/>
          </a:prstGeom>
          <a:noFill/>
        </p:spPr>
      </p:pic>
      <p:pic>
        <p:nvPicPr>
          <p:cNvPr id="5127" name="Picture 7" descr="C:\Users\PB\Desktop\brai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4143380"/>
            <a:ext cx="1146850" cy="1138222"/>
          </a:xfrm>
          <a:prstGeom prst="rect">
            <a:avLst/>
          </a:prstGeom>
          <a:noFill/>
        </p:spPr>
      </p:pic>
      <p:sp>
        <p:nvSpPr>
          <p:cNvPr id="29" name="Flowchart: Connector 28"/>
          <p:cNvSpPr/>
          <p:nvPr/>
        </p:nvSpPr>
        <p:spPr>
          <a:xfrm>
            <a:off x="285720" y="5429264"/>
            <a:ext cx="214314" cy="21431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71472" y="5357826"/>
            <a:ext cx="3857652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Pesimistische</a:t>
            </a:r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Einstellung</a:t>
            </a:r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</a:p>
          <a:p>
            <a:r>
              <a:rPr lang="en-US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schlechte</a:t>
            </a:r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Erfahrungen</a:t>
            </a:r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</a:t>
            </a:r>
          </a:p>
          <a:p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negative </a:t>
            </a:r>
            <a:r>
              <a:rPr lang="en-US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Informationen</a:t>
            </a:r>
            <a:endParaRPr lang="en-US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72066" y="5357826"/>
            <a:ext cx="3429024" cy="129266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600" dirty="0" err="1" smtClean="0">
                <a:solidFill>
                  <a:schemeClr val="bg1"/>
                </a:solidFill>
              </a:rPr>
              <a:t>Beipackzettel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smtClean="0">
                <a:solidFill>
                  <a:schemeClr val="bg1"/>
                </a:solidFill>
              </a:rPr>
              <a:t>– </a:t>
            </a:r>
            <a:r>
              <a:rPr lang="en-US" sz="2600" dirty="0" err="1" smtClean="0">
                <a:solidFill>
                  <a:schemeClr val="bg1"/>
                </a:solidFill>
              </a:rPr>
              <a:t>Nebenwirkungen</a:t>
            </a:r>
            <a:r>
              <a:rPr lang="en-US" sz="2600" dirty="0" smtClean="0">
                <a:solidFill>
                  <a:schemeClr val="bg1"/>
                </a:solidFill>
              </a:rPr>
              <a:t>,</a:t>
            </a:r>
          </a:p>
          <a:p>
            <a:r>
              <a:rPr lang="en-US" sz="2600" dirty="0" err="1" smtClean="0">
                <a:solidFill>
                  <a:schemeClr val="bg1"/>
                </a:solidFill>
              </a:rPr>
              <a:t>Warnhinweise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32" name="Flowchart: Connector 31"/>
          <p:cNvSpPr/>
          <p:nvPr/>
        </p:nvSpPr>
        <p:spPr>
          <a:xfrm>
            <a:off x="4714876" y="5429264"/>
            <a:ext cx="214314" cy="21431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>
                <a:solidFill>
                  <a:srgbClr val="FF0000"/>
                </a:solidFill>
              </a:rPr>
              <a:t>Schein</a:t>
            </a:r>
            <a:r>
              <a:rPr lang="de-DE" dirty="0" smtClean="0"/>
              <a:t>interventionen</a:t>
            </a:r>
            <a:endParaRPr lang="en-US" dirty="0"/>
          </a:p>
        </p:txBody>
      </p:sp>
      <p:pic>
        <p:nvPicPr>
          <p:cNvPr id="8194" name="Picture 2" descr="C:\Users\PB\Desktop\Originals\150_5910527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2214554"/>
            <a:ext cx="1845026" cy="1329044"/>
          </a:xfrm>
          <a:prstGeom prst="rect">
            <a:avLst/>
          </a:prstGeom>
          <a:noFill/>
        </p:spPr>
      </p:pic>
      <p:pic>
        <p:nvPicPr>
          <p:cNvPr id="8195" name="Picture 3" descr="C:\Users\PB\Desktop\getty_rf_photo_of_surgery_in_prog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25566" y="1500174"/>
            <a:ext cx="2747427" cy="2000264"/>
          </a:xfrm>
          <a:prstGeom prst="rect">
            <a:avLst/>
          </a:prstGeom>
          <a:noFill/>
        </p:spPr>
      </p:pic>
      <p:pic>
        <p:nvPicPr>
          <p:cNvPr id="8196" name="Picture 4" descr="C:\Users\PB\Desktop\stock-vector-syringe-for-injection-with-orange-liquid-inside-isolated-on-white-background-vector-image-12702056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1643050"/>
            <a:ext cx="2228856" cy="2326884"/>
          </a:xfrm>
          <a:prstGeom prst="rect">
            <a:avLst/>
          </a:prstGeom>
          <a:noFill/>
        </p:spPr>
      </p:pic>
      <p:pic>
        <p:nvPicPr>
          <p:cNvPr id="8197" name="Picture 5" descr="C:\Users\PB\Desktop\Akupunktur_420x23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20" y="4357694"/>
            <a:ext cx="3265225" cy="2120921"/>
          </a:xfrm>
          <a:prstGeom prst="rect">
            <a:avLst/>
          </a:prstGeom>
          <a:noFill/>
        </p:spPr>
      </p:pic>
      <p:pic>
        <p:nvPicPr>
          <p:cNvPr id="8198" name="Picture 6" descr="C:\Users\PB\Desktop\creme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57752" y="4357694"/>
            <a:ext cx="3929090" cy="2035610"/>
          </a:xfrm>
          <a:prstGeom prst="rect">
            <a:avLst/>
          </a:prstGeom>
          <a:noFill/>
        </p:spPr>
      </p:pic>
      <p:sp>
        <p:nvSpPr>
          <p:cNvPr id="9" name="Not Equal 8"/>
          <p:cNvSpPr/>
          <p:nvPr/>
        </p:nvSpPr>
        <p:spPr>
          <a:xfrm rot="2139424">
            <a:off x="4857752" y="3643314"/>
            <a:ext cx="785818" cy="500066"/>
          </a:xfrm>
          <a:prstGeom prst="mathNotEqual">
            <a:avLst>
              <a:gd name="adj1" fmla="val 9667"/>
              <a:gd name="adj2" fmla="val 6600000"/>
              <a:gd name="adj3" fmla="val 22842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Not Equal 9"/>
          <p:cNvSpPr/>
          <p:nvPr/>
        </p:nvSpPr>
        <p:spPr>
          <a:xfrm rot="19633873">
            <a:off x="3071802" y="3786190"/>
            <a:ext cx="785818" cy="500066"/>
          </a:xfrm>
          <a:prstGeom prst="mathNotEqual">
            <a:avLst>
              <a:gd name="adj1" fmla="val 9667"/>
              <a:gd name="adj2" fmla="val 6600000"/>
              <a:gd name="adj3" fmla="val 22842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Not Equal 10"/>
          <p:cNvSpPr/>
          <p:nvPr/>
        </p:nvSpPr>
        <p:spPr>
          <a:xfrm>
            <a:off x="2714612" y="2571744"/>
            <a:ext cx="785818" cy="500066"/>
          </a:xfrm>
          <a:prstGeom prst="mathNotEqual">
            <a:avLst>
              <a:gd name="adj1" fmla="val 9667"/>
              <a:gd name="adj2" fmla="val 6600000"/>
              <a:gd name="adj3" fmla="val 22842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Not Equal 11"/>
          <p:cNvSpPr/>
          <p:nvPr/>
        </p:nvSpPr>
        <p:spPr>
          <a:xfrm rot="20145509">
            <a:off x="5425832" y="2496705"/>
            <a:ext cx="785818" cy="500066"/>
          </a:xfrm>
          <a:prstGeom prst="mathNotEqual">
            <a:avLst>
              <a:gd name="adj1" fmla="val 9667"/>
              <a:gd name="adj2" fmla="val 6600000"/>
              <a:gd name="adj3" fmla="val 22842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pPr algn="l"/>
            <a:r>
              <a:rPr lang="de-DE" dirty="0" smtClean="0"/>
              <a:t>Placeboeffekt 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5214942" y="428604"/>
            <a:ext cx="500066" cy="85725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 rot="10800000">
            <a:off x="4500562" y="428604"/>
            <a:ext cx="571504" cy="857256"/>
          </a:xfrm>
          <a:prstGeom prst="downArrow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 descr="C:\Users\PB\Desktop\150_5910527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3" y="1571612"/>
            <a:ext cx="892555" cy="642942"/>
          </a:xfrm>
          <a:prstGeom prst="rect">
            <a:avLst/>
          </a:prstGeom>
          <a:noFill/>
        </p:spPr>
      </p:pic>
      <p:pic>
        <p:nvPicPr>
          <p:cNvPr id="9219" name="Picture 3" descr="C:\Users\PB\Desktop\orangewhite-uv-acrylic-only-capsule-for-pierc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1571612"/>
            <a:ext cx="642942" cy="642942"/>
          </a:xfrm>
          <a:prstGeom prst="rect">
            <a:avLst/>
          </a:prstGeom>
          <a:noFill/>
        </p:spPr>
      </p:pic>
      <p:pic>
        <p:nvPicPr>
          <p:cNvPr id="8" name="Picture 2" descr="C:\Users\PB\Desktop\150_5910527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928934"/>
            <a:ext cx="2043126" cy="1471744"/>
          </a:xfrm>
          <a:prstGeom prst="rect">
            <a:avLst/>
          </a:prstGeom>
          <a:noFill/>
        </p:spPr>
      </p:pic>
      <p:pic>
        <p:nvPicPr>
          <p:cNvPr id="9" name="Picture 2" descr="C:\Users\PB\Desktop\150_5910527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3286124"/>
            <a:ext cx="1143008" cy="823354"/>
          </a:xfrm>
          <a:prstGeom prst="rect">
            <a:avLst/>
          </a:prstGeom>
          <a:noFill/>
        </p:spPr>
      </p:pic>
      <p:pic>
        <p:nvPicPr>
          <p:cNvPr id="9220" name="Picture 4" descr="C:\Users\PB\Desktop\images (5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5214950"/>
            <a:ext cx="2060853" cy="1414460"/>
          </a:xfrm>
          <a:prstGeom prst="rect">
            <a:avLst/>
          </a:prstGeom>
          <a:noFill/>
        </p:spPr>
      </p:pic>
      <p:pic>
        <p:nvPicPr>
          <p:cNvPr id="9221" name="Picture 5" descr="C:\Users\PB\Desktop\stock-vector-syringe-for-injection-with-orange-liquid-inside-isolated-on-white-background-vector-image-12702056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3372" y="5214950"/>
            <a:ext cx="1371600" cy="1431925"/>
          </a:xfrm>
          <a:prstGeom prst="rect">
            <a:avLst/>
          </a:prstGeom>
          <a:noFill/>
        </p:spPr>
      </p:pic>
      <p:pic>
        <p:nvPicPr>
          <p:cNvPr id="9222" name="Picture 6" descr="C:\Users\PB\Desktop\150_5910527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5500702"/>
            <a:ext cx="1356998" cy="977498"/>
          </a:xfrm>
          <a:prstGeom prst="rect">
            <a:avLst/>
          </a:prstGeom>
          <a:noFill/>
        </p:spPr>
      </p:pic>
      <p:sp>
        <p:nvSpPr>
          <p:cNvPr id="13" name="Chevron 12"/>
          <p:cNvSpPr/>
          <p:nvPr/>
        </p:nvSpPr>
        <p:spPr>
          <a:xfrm>
            <a:off x="1571604" y="1643050"/>
            <a:ext cx="428628" cy="500066"/>
          </a:xfrm>
          <a:prstGeom prst="chevron">
            <a:avLst>
              <a:gd name="adj" fmla="val 69394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2928926" y="5429264"/>
            <a:ext cx="928694" cy="1214446"/>
          </a:xfrm>
          <a:prstGeom prst="chevron">
            <a:avLst>
              <a:gd name="adj" fmla="val 69394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hevron 14"/>
          <p:cNvSpPr/>
          <p:nvPr/>
        </p:nvSpPr>
        <p:spPr>
          <a:xfrm>
            <a:off x="2928926" y="3071810"/>
            <a:ext cx="928694" cy="1214446"/>
          </a:xfrm>
          <a:prstGeom prst="chevron">
            <a:avLst>
              <a:gd name="adj" fmla="val 69394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hevron 15"/>
          <p:cNvSpPr/>
          <p:nvPr/>
        </p:nvSpPr>
        <p:spPr>
          <a:xfrm>
            <a:off x="6000760" y="5357826"/>
            <a:ext cx="928694" cy="1214446"/>
          </a:xfrm>
          <a:prstGeom prst="chevron">
            <a:avLst>
              <a:gd name="adj" fmla="val 69394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9224" name="Picture 8" descr="C:\Users\PB\Desktop\150_5910527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1643050"/>
            <a:ext cx="1190073" cy="857256"/>
          </a:xfrm>
          <a:prstGeom prst="rect">
            <a:avLst/>
          </a:prstGeom>
          <a:noFill/>
        </p:spPr>
      </p:pic>
      <p:sp>
        <p:nvSpPr>
          <p:cNvPr id="19" name="Chevron 18"/>
          <p:cNvSpPr/>
          <p:nvPr/>
        </p:nvSpPr>
        <p:spPr>
          <a:xfrm>
            <a:off x="6215074" y="1714488"/>
            <a:ext cx="571504" cy="714380"/>
          </a:xfrm>
          <a:prstGeom prst="chevron">
            <a:avLst>
              <a:gd name="adj" fmla="val 69394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9225" name="Picture 9" descr="C:\Users\PB\Desktop\images (6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57686" y="1500174"/>
            <a:ext cx="1516207" cy="1096953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4400" i="1" dirty="0" smtClean="0">
                <a:solidFill>
                  <a:schemeClr val="accent2">
                    <a:lumMod val="75000"/>
                  </a:schemeClr>
                </a:solidFill>
              </a:rPr>
              <a:t>Forschungen - </a:t>
            </a:r>
            <a:r>
              <a:rPr lang="de-DE" sz="4800" b="1" dirty="0" smtClean="0">
                <a:solidFill>
                  <a:schemeClr val="tx2">
                    <a:lumMod val="90000"/>
                  </a:schemeClr>
                </a:solidFill>
              </a:rPr>
              <a:t>Kniearthrose</a:t>
            </a:r>
            <a:endParaRPr lang="en-US" sz="4800" i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5918" y="1500174"/>
            <a:ext cx="5929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 smtClean="0">
                <a:solidFill>
                  <a:srgbClr val="00B0F0"/>
                </a:solidFill>
              </a:rPr>
              <a:t>120 Patienten</a:t>
            </a:r>
            <a:endParaRPr lang="en-US" sz="3600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3286124"/>
            <a:ext cx="300039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solidFill>
                  <a:srgbClr val="00FF00"/>
                </a:solidFill>
              </a:rPr>
              <a:t>60 - Operation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14876" y="3286124"/>
            <a:ext cx="40005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solidFill>
                  <a:srgbClr val="FF0000"/>
                </a:solidFill>
              </a:rPr>
              <a:t>60 - Scheinoperation</a:t>
            </a:r>
          </a:p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2285984" y="2214554"/>
            <a:ext cx="1571636" cy="1000132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429256" y="2214554"/>
            <a:ext cx="1643074" cy="1000132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5400000">
            <a:off x="4036215" y="3250405"/>
            <a:ext cx="1143008" cy="2928958"/>
          </a:xfrm>
          <a:prstGeom prst="rightBrace">
            <a:avLst/>
          </a:prstGeom>
          <a:noFill/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143108" y="5214950"/>
            <a:ext cx="4786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b="1" u="sng" dirty="0" smtClean="0">
                <a:solidFill>
                  <a:srgbClr val="00B0F0"/>
                </a:solidFill>
              </a:rPr>
              <a:t>90 % - geheilt</a:t>
            </a:r>
            <a:endParaRPr lang="en-US" sz="5400" b="1" u="sng" dirty="0">
              <a:solidFill>
                <a:srgbClr val="00B0F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00430" y="428625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NACH  2  JAHREN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sz="4700" i="1" dirty="0" smtClean="0">
                <a:solidFill>
                  <a:schemeClr val="accent2">
                    <a:lumMod val="75000"/>
                  </a:schemeClr>
                </a:solidFill>
              </a:rPr>
              <a:t>Forschungen -  </a:t>
            </a:r>
            <a:r>
              <a:rPr lang="de-DE" sz="4900" b="1" dirty="0" smtClean="0">
                <a:solidFill>
                  <a:schemeClr val="tx2">
                    <a:lumMod val="90000"/>
                  </a:schemeClr>
                </a:solidFill>
              </a:rPr>
              <a:t>Chemotherapie</a:t>
            </a:r>
            <a:endParaRPr lang="en-US" sz="4900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86050" y="1785926"/>
            <a:ext cx="5715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solidFill>
                  <a:srgbClr val="00B0F0"/>
                </a:solidFill>
              </a:rPr>
              <a:t>Krebstpatienten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4143372" y="2357430"/>
            <a:ext cx="428628" cy="1643074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786314" y="2500306"/>
            <a:ext cx="36433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FF0000"/>
                </a:solidFill>
              </a:rPr>
              <a:t>Placebo!!!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14612" y="4000504"/>
            <a:ext cx="55721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u="sng" dirty="0" smtClean="0">
                <a:solidFill>
                  <a:srgbClr val="00B0F0"/>
                </a:solidFill>
              </a:rPr>
              <a:t>20% - Haarausfall;           &gt;20% - andere               Nebenwirkungen</a:t>
            </a:r>
            <a:endParaRPr lang="en-US" sz="3200" b="1" u="sng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pPr algn="l"/>
            <a:r>
              <a:rPr lang="de-DE" sz="4800" i="1" dirty="0" smtClean="0">
                <a:solidFill>
                  <a:schemeClr val="accent2">
                    <a:lumMod val="75000"/>
                  </a:schemeClr>
                </a:solidFill>
              </a:rPr>
              <a:t>Forschungen – </a:t>
            </a:r>
            <a:r>
              <a:rPr lang="de-DE" sz="5400" b="1" dirty="0" smtClean="0">
                <a:solidFill>
                  <a:schemeClr val="tx2">
                    <a:lumMod val="90000"/>
                  </a:schemeClr>
                </a:solidFill>
              </a:rPr>
              <a:t>Asthma </a:t>
            </a:r>
            <a:endParaRPr lang="en-US" sz="5400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7422" y="1643050"/>
            <a:ext cx="5929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B0F0"/>
                </a:solidFill>
              </a:rPr>
              <a:t>Asthmapatienten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143372" y="2571744"/>
            <a:ext cx="285752" cy="1571636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43174" y="4357694"/>
            <a:ext cx="5357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rgbClr val="00B0F0"/>
                </a:solidFill>
              </a:rPr>
              <a:t>VERBESSERUNG</a:t>
            </a:r>
            <a:endParaRPr lang="en-US" sz="3600" b="1" u="sng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643182"/>
            <a:ext cx="33575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Die </a:t>
            </a:r>
            <a:r>
              <a:rPr lang="en-US" sz="3200" dirty="0" err="1" smtClean="0"/>
              <a:t>Bronchien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“</a:t>
            </a:r>
            <a:r>
              <a:rPr lang="en-US" sz="3200" dirty="0" err="1" smtClean="0">
                <a:solidFill>
                  <a:srgbClr val="FF0000"/>
                </a:solidFill>
              </a:rPr>
              <a:t>erweitern</a:t>
            </a:r>
            <a:r>
              <a:rPr lang="en-US" sz="3200" dirty="0" smtClean="0">
                <a:solidFill>
                  <a:srgbClr val="FF0000"/>
                </a:solidFill>
              </a:rPr>
              <a:t>”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0</TotalTime>
  <Words>135</Words>
  <Application>Microsoft Office PowerPoint</Application>
  <PresentationFormat>Bildschirmpräsentation (4:3)</PresentationFormat>
  <Paragraphs>42</Paragraphs>
  <Slides>10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Foundry</vt:lpstr>
      <vt:lpstr>Der Placebo – Effekt                                                                 von Katerina Paskowa,Gr. №6</vt:lpstr>
      <vt:lpstr>Was ist “Placebo” ?</vt:lpstr>
      <vt:lpstr>Die Kraft des Gedankens</vt:lpstr>
      <vt:lpstr>Placebo          Nocebo        </vt:lpstr>
      <vt:lpstr>Scheininterventionen</vt:lpstr>
      <vt:lpstr>Placeboeffekt </vt:lpstr>
      <vt:lpstr>Forschungen - Kniearthrose</vt:lpstr>
      <vt:lpstr>Forschungen -  Chemotherapie</vt:lpstr>
      <vt:lpstr>Forschungen – Asthma </vt:lpstr>
      <vt:lpstr>Danke, für Ihre Aufmerksamkeit!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Placebo - Effekt</dc:title>
  <dc:creator>PB</dc:creator>
  <cp:lastModifiedBy>Gerhard Wazel</cp:lastModifiedBy>
  <cp:revision>65</cp:revision>
  <dcterms:created xsi:type="dcterms:W3CDTF">2014-01-20T16:26:27Z</dcterms:created>
  <dcterms:modified xsi:type="dcterms:W3CDTF">2014-01-24T15:23:26Z</dcterms:modified>
</cp:coreProperties>
</file>