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7" r:id="rId10"/>
    <p:sldId id="262" r:id="rId11"/>
    <p:sldId id="268" r:id="rId12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6" autoAdjust="0"/>
    <p:restoredTop sz="90792" autoAdjust="0"/>
  </p:normalViewPr>
  <p:slideViewPr>
    <p:cSldViewPr>
      <p:cViewPr>
        <p:scale>
          <a:sx n="66" d="100"/>
          <a:sy n="66" d="100"/>
        </p:scale>
        <p:origin x="-2886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4914D9-4896-4DDA-9278-E8CF8E0A0167}" type="slidenum">
              <a:rPr lang="bg-BG" altLang="en-US"/>
              <a:pPr>
                <a:defRPr/>
              </a:pPr>
              <a:t>‹Nr.›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79864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1872D-2BBB-46B3-8E65-23AAA571A2A3}" type="slidenum">
              <a:rPr lang="bg-BG" altLang="en-US"/>
              <a:pPr>
                <a:defRPr/>
              </a:pPr>
              <a:t>‹Nr.›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5217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354B6-97FF-4493-A3ED-14A12159FCB1}" type="slidenum">
              <a:rPr lang="bg-BG" altLang="en-US"/>
              <a:pPr>
                <a:defRPr/>
              </a:pPr>
              <a:t>‹Nr.›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2370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B125C-F1B7-463E-BF81-776920D76FB5}" type="slidenum">
              <a:rPr lang="bg-BG" altLang="en-US"/>
              <a:pPr>
                <a:defRPr/>
              </a:pPr>
              <a:t>‹Nr.›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18239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2EC33-1A90-437E-9364-E6F176AAED09}" type="slidenum">
              <a:rPr lang="bg-BG" altLang="en-US"/>
              <a:pPr>
                <a:defRPr/>
              </a:pPr>
              <a:t>‹Nr.›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18300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04416-0EE3-4AD7-BB78-6C9493E305BD}" type="slidenum">
              <a:rPr lang="bg-BG" altLang="en-US"/>
              <a:pPr>
                <a:defRPr/>
              </a:pPr>
              <a:t>‹Nr.›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49166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2E4BD-81FA-4D86-A03B-5862711A5FF3}" type="slidenum">
              <a:rPr lang="bg-BG" altLang="en-US"/>
              <a:pPr>
                <a:defRPr/>
              </a:pPr>
              <a:t>‹Nr.›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17916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78F7C-A7CF-4590-9D48-1E02FC510B6A}" type="slidenum">
              <a:rPr lang="bg-BG" altLang="en-US"/>
              <a:pPr>
                <a:defRPr/>
              </a:pPr>
              <a:t>‹Nr.›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72458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A1853-5FED-4AC2-A654-6625AFD12034}" type="slidenum">
              <a:rPr lang="bg-BG" altLang="en-US"/>
              <a:pPr>
                <a:defRPr/>
              </a:pPr>
              <a:t>‹Nr.›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21015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F24A6-5462-4E18-93F0-EBAB4A81F4F7}" type="slidenum">
              <a:rPr lang="bg-BG" altLang="en-US"/>
              <a:pPr>
                <a:defRPr/>
              </a:pPr>
              <a:t>‹Nr.›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78282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E0833-1272-4F9D-857E-66D75B685837}" type="slidenum">
              <a:rPr lang="bg-BG" altLang="en-US"/>
              <a:pPr>
                <a:defRPr/>
              </a:pPr>
              <a:t>‹Nr.›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2152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u="none"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u="none"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u="none" smtClean="0"/>
            </a:lvl1pPr>
          </a:lstStyle>
          <a:p>
            <a:pPr>
              <a:defRPr/>
            </a:pPr>
            <a:fld id="{BB3F3ABF-82CC-4B22-BEDB-E548FE7098F9}" type="slidenum">
              <a:rPr lang="bg-BG" altLang="en-US"/>
              <a:pPr>
                <a:defRPr/>
              </a:pPr>
              <a:t>‹Nr.›</a:t>
            </a:fld>
            <a:endParaRPr lang="bg-BG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u="sng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924175"/>
            <a:ext cx="5759450" cy="3068638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bg-BG" sz="6000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</a:rPr>
              <a:t>Endoprothese.</a:t>
            </a:r>
            <a:br>
              <a:rPr lang="de-DE" altLang="bg-BG" sz="6000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</a:rPr>
            </a:br>
            <a:r>
              <a:rPr lang="de-DE" altLang="bg-BG" sz="6000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</a:rPr>
              <a:t>Knieprothese</a:t>
            </a:r>
            <a:r>
              <a:rPr lang="de-DE" altLang="bg-BG" sz="6000" b="0" smtClean="0">
                <a:latin typeface="FangSong" pitchFamily="49" charset="-122"/>
              </a:rPr>
              <a:t/>
            </a:r>
            <a:br>
              <a:rPr lang="de-DE" altLang="bg-BG" sz="6000" b="0" smtClean="0">
                <a:latin typeface="FangSong" pitchFamily="49" charset="-122"/>
              </a:rPr>
            </a:br>
            <a:endParaRPr lang="bg-BG" altLang="bg-BG" sz="6000" b="0" smtClean="0">
              <a:latin typeface="FangSong" pitchFamily="49" charset="-122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064500" cy="1295400"/>
          </a:xfrm>
        </p:spPr>
        <p:txBody>
          <a:bodyPr/>
          <a:lstStyle/>
          <a:p>
            <a:pPr eaLnBrk="1" hangingPunct="1"/>
            <a:r>
              <a:rPr lang="en-US" altLang="bg-BG" smtClean="0"/>
              <a:t>1.5 </a:t>
            </a:r>
            <a:r>
              <a:rPr lang="bg-BG" altLang="bg-BG" i="1" u="sng" smtClean="0"/>
              <a:t>Historisches</a:t>
            </a:r>
            <a:r>
              <a:rPr lang="bg-BG" altLang="bg-BG" i="1" smtClean="0"/>
              <a:t/>
            </a:r>
            <a:br>
              <a:rPr lang="bg-BG" altLang="bg-BG" i="1" smtClean="0"/>
            </a:br>
            <a:endParaRPr lang="bg-BG" altLang="bg-BG" i="1" smtClean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5375" y="2349500"/>
            <a:ext cx="4895850" cy="3887788"/>
          </a:xfrm>
        </p:spPr>
        <p:txBody>
          <a:bodyPr/>
          <a:lstStyle/>
          <a:p>
            <a:pPr eaLnBrk="1" hangingPunct="1"/>
            <a:r>
              <a:rPr lang="bg-BG" altLang="bg-BG" sz="2800" smtClean="0">
                <a:solidFill>
                  <a:schemeClr val="tx2"/>
                </a:solidFill>
              </a:rPr>
              <a:t>Die erste</a:t>
            </a:r>
            <a:r>
              <a:rPr lang="en-US" altLang="bg-BG" sz="2800" smtClean="0">
                <a:solidFill>
                  <a:schemeClr val="tx2"/>
                </a:solidFill>
              </a:rPr>
              <a:t>  </a:t>
            </a:r>
            <a:r>
              <a:rPr lang="bg-BG" altLang="bg-BG" sz="2800" smtClean="0">
                <a:solidFill>
                  <a:schemeClr val="tx2"/>
                </a:solidFill>
              </a:rPr>
              <a:t>Implantation von Scharniergelenken erfolgte 1890 durch den Berliner Chirurgen Themistocles Gluck </a:t>
            </a:r>
            <a:r>
              <a:rPr lang="en-US" altLang="bg-BG" sz="2800" smtClean="0">
                <a:solidFill>
                  <a:schemeClr val="tx2"/>
                </a:solidFill>
              </a:rPr>
              <a:t>.</a:t>
            </a:r>
            <a:endParaRPr lang="bg-BG" altLang="bg-BG" sz="2800" smtClean="0">
              <a:solidFill>
                <a:schemeClr val="tx2"/>
              </a:solidFill>
            </a:endParaRPr>
          </a:p>
        </p:txBody>
      </p:sp>
      <p:pic>
        <p:nvPicPr>
          <p:cNvPr id="12292" name="Picture 4" descr="478px-ThemistoklesGlu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00213"/>
            <a:ext cx="3405188" cy="427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76475"/>
            <a:ext cx="8424863" cy="2087563"/>
          </a:xfrm>
        </p:spPr>
        <p:txBody>
          <a:bodyPr/>
          <a:lstStyle/>
          <a:p>
            <a:pPr eaLnBrk="1" hangingPunct="1"/>
            <a:r>
              <a:rPr lang="en-US" altLang="bg-BG" sz="5500" smtClean="0"/>
              <a:t> </a:t>
            </a:r>
            <a:r>
              <a:rPr lang="en-US" altLang="bg-BG" sz="4100" i="1" smtClean="0"/>
              <a:t>Danke für die Aufmerksamkeit!  </a:t>
            </a:r>
            <a:r>
              <a:rPr lang="bg-BG" altLang="bg-BG" sz="4100" i="1" smtClean="0"/>
              <a:t/>
            </a:r>
            <a:br>
              <a:rPr lang="bg-BG" altLang="bg-BG" sz="4100" i="1" smtClean="0"/>
            </a:br>
            <a:endParaRPr lang="bg-BG" altLang="bg-BG" sz="4100" i="1" smtClean="0"/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3670300" y="5805488"/>
            <a:ext cx="54737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bg-BG">
                <a:solidFill>
                  <a:schemeClr val="tx2"/>
                </a:solidFill>
              </a:rPr>
              <a:t>Ivan Genov  7 Gr. Medizin</a:t>
            </a:r>
            <a:endParaRPr lang="bg-BG" altLang="bg-BG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4_pat_weiblich_ knie_tep_re_nach_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838"/>
            <a:ext cx="309562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ueft_endoprothese_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636838"/>
            <a:ext cx="388937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6" descr="prothese_grosszehe_endoprothese_ersatz_zehengelen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636838"/>
            <a:ext cx="2195512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250825" y="908050"/>
            <a:ext cx="84978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bg-BG" sz="3600" b="1" i="1">
                <a:solidFill>
                  <a:schemeClr val="tx2"/>
                </a:solidFill>
              </a:rPr>
              <a:t>Was bedeutet Endoprothetik?</a:t>
            </a:r>
            <a:endParaRPr lang="bg-BG" altLang="bg-BG" sz="3600" b="1" i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543800" cy="1295400"/>
          </a:xfrm>
        </p:spPr>
        <p:txBody>
          <a:bodyPr/>
          <a:lstStyle/>
          <a:p>
            <a:pPr eaLnBrk="1" hangingPunct="1"/>
            <a:r>
              <a:rPr lang="bg-BG" altLang="bg-BG" sz="4400" i="1" u="sng" smtClean="0"/>
              <a:t>Anwendung</a:t>
            </a:r>
            <a:r>
              <a:rPr lang="bg-BG" altLang="bg-BG" sz="4400" b="0" u="sng" smtClean="0"/>
              <a:t/>
            </a:r>
            <a:br>
              <a:rPr lang="bg-BG" altLang="bg-BG" sz="4400" b="0" u="sng" smtClean="0"/>
            </a:br>
            <a:endParaRPr lang="bg-BG" altLang="bg-BG" sz="4400" b="0" u="sng" smtClean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133600"/>
            <a:ext cx="8229600" cy="4411663"/>
          </a:xfrm>
        </p:spPr>
        <p:txBody>
          <a:bodyPr/>
          <a:lstStyle/>
          <a:p>
            <a:pPr eaLnBrk="1" hangingPunct="1"/>
            <a:r>
              <a:rPr lang="en-US" altLang="bg-BG" sz="3200" b="1" u="sng" smtClean="0">
                <a:solidFill>
                  <a:schemeClr val="tx2"/>
                </a:solidFill>
              </a:rPr>
              <a:t>Künstliche Gelenkimplantate nach    Funktionsverlust:</a:t>
            </a:r>
          </a:p>
          <a:p>
            <a:pPr eaLnBrk="1" hangingPunct="1"/>
            <a:endParaRPr lang="en-US" altLang="bg-BG" sz="3200" b="1" u="sng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bg-BG" sz="2800" smtClean="0">
                <a:solidFill>
                  <a:schemeClr val="tx2"/>
                </a:solidFill>
              </a:rPr>
              <a:t>Knie </a:t>
            </a:r>
          </a:p>
          <a:p>
            <a:pPr eaLnBrk="1" hangingPunct="1"/>
            <a:r>
              <a:rPr lang="en-US" altLang="bg-BG" sz="2800" smtClean="0">
                <a:solidFill>
                  <a:schemeClr val="tx2"/>
                </a:solidFill>
              </a:rPr>
              <a:t>Hüfte </a:t>
            </a:r>
          </a:p>
          <a:p>
            <a:pPr eaLnBrk="1" hangingPunct="1"/>
            <a:r>
              <a:rPr lang="en-US" altLang="bg-BG" sz="2800" smtClean="0">
                <a:solidFill>
                  <a:schemeClr val="tx2"/>
                </a:solidFill>
              </a:rPr>
              <a:t>Und andere  – Schulter,Sprunggelenk,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bg-BG" sz="2800" smtClean="0">
                <a:solidFill>
                  <a:schemeClr val="tx2"/>
                </a:solidFill>
              </a:rPr>
              <a:t>Fingergelenke , Ellbogen etc. </a:t>
            </a:r>
          </a:p>
          <a:p>
            <a:pPr eaLnBrk="1" hangingPunct="1"/>
            <a:endParaRPr lang="bg-BG" altLang="bg-BG" sz="2800" smtClean="0">
              <a:solidFill>
                <a:schemeClr val="tx2"/>
              </a:solidFill>
            </a:endParaRPr>
          </a:p>
        </p:txBody>
      </p:sp>
      <p:pic>
        <p:nvPicPr>
          <p:cNvPr id="5124" name="Picture 6" descr="j0186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88913"/>
            <a:ext cx="1776413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7543800" cy="1106488"/>
          </a:xfrm>
        </p:spPr>
        <p:txBody>
          <a:bodyPr/>
          <a:lstStyle/>
          <a:p>
            <a:pPr eaLnBrk="1" hangingPunct="1"/>
            <a:r>
              <a:rPr lang="en-US" altLang="bg-BG" sz="4800" i="1" u="sng" smtClean="0"/>
              <a:t>S</a:t>
            </a:r>
            <a:r>
              <a:rPr lang="bg-BG" altLang="bg-BG" sz="4800" i="1" u="sng" smtClean="0"/>
              <a:t>tatistik</a:t>
            </a:r>
          </a:p>
        </p:txBody>
      </p:sp>
      <p:pic>
        <p:nvPicPr>
          <p:cNvPr id="6147" name="Picture 4" descr="i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309688"/>
            <a:ext cx="7489825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931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7543800" cy="1295400"/>
          </a:xfrm>
        </p:spPr>
        <p:txBody>
          <a:bodyPr/>
          <a:lstStyle/>
          <a:p>
            <a:pPr eaLnBrk="1" hangingPunct="1"/>
            <a:r>
              <a:rPr lang="de-DE" altLang="bg-BG" smtClean="0"/>
              <a:t>1. </a:t>
            </a:r>
            <a:r>
              <a:rPr lang="de-DE" altLang="bg-BG" i="1" u="sng" smtClean="0"/>
              <a:t>Knieprothese</a:t>
            </a:r>
            <a:br>
              <a:rPr lang="de-DE" altLang="bg-BG" i="1" u="sng" smtClean="0"/>
            </a:br>
            <a:endParaRPr lang="bg-BG" altLang="bg-BG" i="1" u="sng" smtClean="0"/>
          </a:p>
        </p:txBody>
      </p:sp>
      <p:pic>
        <p:nvPicPr>
          <p:cNvPr id="7171" name="Picture 4" descr="400px-Prothese-genou-IMG_00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412875"/>
            <a:ext cx="3119437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" descr="346px-PTG_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12875"/>
            <a:ext cx="350837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bg-BG" sz="3500" smtClean="0"/>
              <a:t>1.1 </a:t>
            </a:r>
            <a:r>
              <a:rPr lang="bg-BG" altLang="bg-BG" sz="3500" i="1" u="sng" smtClean="0"/>
              <a:t>Mögliche Indikationen und Kontraindikationen</a:t>
            </a:r>
            <a:r>
              <a:rPr lang="bg-BG" altLang="bg-BG" sz="3500" b="0" smtClean="0"/>
              <a:t/>
            </a:r>
            <a:br>
              <a:rPr lang="bg-BG" altLang="bg-BG" sz="3500" b="0" smtClean="0"/>
            </a:br>
            <a:endParaRPr lang="bg-BG" altLang="bg-BG" sz="3500" b="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19263"/>
            <a:ext cx="8362950" cy="4805362"/>
          </a:xfrm>
        </p:spPr>
        <p:txBody>
          <a:bodyPr/>
          <a:lstStyle/>
          <a:p>
            <a:pPr eaLnBrk="1" hangingPunct="1"/>
            <a:r>
              <a:rPr lang="bg-BG" altLang="bg-BG" sz="3200" smtClean="0">
                <a:solidFill>
                  <a:schemeClr val="tx2"/>
                </a:solidFill>
              </a:rPr>
              <a:t>Der Einsatz einer Knieprothese kann notwendig werden bei: </a:t>
            </a:r>
            <a:endParaRPr lang="en-US" altLang="bg-BG" sz="3200" smtClean="0">
              <a:solidFill>
                <a:schemeClr val="tx2"/>
              </a:solidFill>
            </a:endParaRPr>
          </a:p>
          <a:p>
            <a:pPr eaLnBrk="1" hangingPunct="1"/>
            <a:endParaRPr lang="en-US" altLang="bg-BG" sz="2400" smtClean="0"/>
          </a:p>
          <a:p>
            <a:pPr eaLnBrk="1" hangingPunct="1"/>
            <a:r>
              <a:rPr lang="bg-BG" altLang="bg-BG" sz="2400" smtClean="0">
                <a:solidFill>
                  <a:schemeClr val="tx2"/>
                </a:solidFill>
              </a:rPr>
              <a:t>Degenerative Arthrose </a:t>
            </a:r>
            <a:r>
              <a:rPr lang="bg-BG" altLang="bg-BG" smtClean="0">
                <a:solidFill>
                  <a:schemeClr val="tx2"/>
                </a:solidFill>
              </a:rPr>
              <a:t> </a:t>
            </a:r>
            <a:endParaRPr lang="en-US" altLang="bg-BG" smtClean="0">
              <a:solidFill>
                <a:schemeClr val="tx2"/>
              </a:solidFill>
            </a:endParaRPr>
          </a:p>
          <a:p>
            <a:pPr eaLnBrk="1" hangingPunct="1"/>
            <a:r>
              <a:rPr lang="bg-BG" altLang="bg-BG" sz="2400" smtClean="0">
                <a:solidFill>
                  <a:schemeClr val="tx2"/>
                </a:solidFill>
              </a:rPr>
              <a:t>Rheumatoide Arthritis</a:t>
            </a:r>
            <a:endParaRPr lang="en-US" altLang="bg-BG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bg-BG" altLang="bg-BG" sz="2400" smtClean="0">
                <a:solidFill>
                  <a:schemeClr val="tx2"/>
                </a:solidFill>
              </a:rPr>
              <a:t>Posttraumatische Arthritis</a:t>
            </a:r>
            <a:r>
              <a:rPr lang="bg-BG" altLang="bg-BG" smtClean="0"/>
              <a:t> </a:t>
            </a:r>
            <a:endParaRPr lang="en-US" altLang="bg-BG" smtClean="0"/>
          </a:p>
          <a:p>
            <a:pPr eaLnBrk="1" hangingPunct="1"/>
            <a:r>
              <a:rPr lang="bg-BG" altLang="bg-BG" sz="2400" smtClean="0">
                <a:solidFill>
                  <a:schemeClr val="tx2"/>
                </a:solidFill>
              </a:rPr>
              <a:t>Symptomatische Knieinstabilität </a:t>
            </a:r>
            <a:endParaRPr lang="en-US" altLang="bg-BG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bg-BG" altLang="bg-BG" sz="2400" smtClean="0">
                <a:solidFill>
                  <a:schemeClr val="tx2"/>
                </a:solidFill>
              </a:rPr>
              <a:t>Knieversteifung</a:t>
            </a:r>
            <a:endParaRPr lang="en-US" altLang="bg-BG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bg-BG" altLang="bg-BG" sz="2400" smtClean="0">
                <a:solidFill>
                  <a:schemeClr val="tx2"/>
                </a:solidFill>
              </a:rPr>
              <a:t>Deformationen des Kniegelenks</a:t>
            </a:r>
            <a:endParaRPr lang="en-US" altLang="bg-BG" sz="2400" smtClean="0">
              <a:solidFill>
                <a:schemeClr val="tx2"/>
              </a:solidFill>
            </a:endParaRPr>
          </a:p>
          <a:p>
            <a:pPr eaLnBrk="1" hangingPunct="1"/>
            <a:endParaRPr lang="en-US" altLang="bg-BG" sz="2400" smtClean="0">
              <a:solidFill>
                <a:schemeClr val="tx2"/>
              </a:solidFill>
            </a:endParaRPr>
          </a:p>
          <a:p>
            <a:pPr eaLnBrk="1" hangingPunct="1"/>
            <a:endParaRPr lang="en-US" altLang="bg-BG" sz="2400" smtClean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bg-BG" sz="2400" smtClean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Char char="•"/>
            </a:pPr>
            <a:endParaRPr lang="bg-BG" altLang="bg-BG" sz="2400" smtClean="0">
              <a:solidFill>
                <a:schemeClr val="tx2"/>
              </a:solidFill>
            </a:endParaRPr>
          </a:p>
          <a:p>
            <a:pPr eaLnBrk="1" hangingPunct="1"/>
            <a:endParaRPr lang="bg-BG" altLang="bg-BG" sz="2400" smtClean="0">
              <a:solidFill>
                <a:schemeClr val="tx2"/>
              </a:solidFill>
            </a:endParaRPr>
          </a:p>
        </p:txBody>
      </p:sp>
      <p:pic>
        <p:nvPicPr>
          <p:cNvPr id="8196" name="Picture 5" descr="j02991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141663"/>
            <a:ext cx="1668463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8064500" cy="1295400"/>
          </a:xfrm>
        </p:spPr>
        <p:txBody>
          <a:bodyPr/>
          <a:lstStyle/>
          <a:p>
            <a:pPr eaLnBrk="1" hangingPunct="1"/>
            <a:r>
              <a:rPr lang="en-US" altLang="bg-BG" sz="3500" smtClean="0"/>
              <a:t>1.2 </a:t>
            </a:r>
            <a:r>
              <a:rPr lang="bg-BG" altLang="bg-BG" sz="3500" i="1" u="sng" smtClean="0"/>
              <a:t>Gibt es unterschiedliche Knieprothesen?</a:t>
            </a:r>
            <a:br>
              <a:rPr lang="bg-BG" altLang="bg-BG" sz="3500" i="1" u="sng" smtClean="0"/>
            </a:br>
            <a:endParaRPr lang="bg-BG" altLang="bg-BG" sz="3500" i="1" u="sng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altLang="bg-BG" b="1" u="sng" smtClean="0"/>
              <a:t> </a:t>
            </a:r>
            <a:r>
              <a:rPr lang="bg-BG" altLang="bg-BG" b="1" smtClean="0">
                <a:solidFill>
                  <a:schemeClr val="tx2"/>
                </a:solidFill>
              </a:rPr>
              <a:t>Teilweiser Gelenkersatz ("Schlittenprothese“)</a:t>
            </a:r>
            <a:r>
              <a:rPr lang="bg-BG" altLang="bg-BG" smtClean="0">
                <a:solidFill>
                  <a:schemeClr val="tx2"/>
                </a:solidFill>
              </a:rPr>
              <a:t> </a:t>
            </a:r>
            <a:endParaRPr lang="en-US" altLang="bg-BG" smtClean="0">
              <a:solidFill>
                <a:schemeClr val="tx2"/>
              </a:solidFill>
            </a:endParaRPr>
          </a:p>
          <a:p>
            <a:pPr eaLnBrk="1" hangingPunct="1"/>
            <a:r>
              <a:rPr lang="bg-BG" altLang="bg-BG" b="1" smtClean="0">
                <a:solidFill>
                  <a:schemeClr val="tx2"/>
                </a:solidFill>
              </a:rPr>
              <a:t> Oberflächenersatz ("Totalendoprothese")</a:t>
            </a:r>
            <a:r>
              <a:rPr lang="bg-BG" altLang="bg-BG" smtClean="0"/>
              <a:t> </a:t>
            </a:r>
            <a:endParaRPr lang="en-US" altLang="bg-BG" smtClean="0"/>
          </a:p>
          <a:p>
            <a:pPr eaLnBrk="1" hangingPunct="1"/>
            <a:r>
              <a:rPr lang="bg-BG" altLang="bg-BG" b="1" smtClean="0">
                <a:solidFill>
                  <a:schemeClr val="tx2"/>
                </a:solidFill>
              </a:rPr>
              <a:t>Achsgeführte Knieprothese</a:t>
            </a:r>
            <a:r>
              <a:rPr lang="bg-BG" altLang="bg-BG" smtClean="0"/>
              <a:t> </a:t>
            </a:r>
          </a:p>
        </p:txBody>
      </p:sp>
      <p:pic>
        <p:nvPicPr>
          <p:cNvPr id="9220" name="Picture 4" descr="knieprothesen_20202 (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57613"/>
            <a:ext cx="6553200" cy="287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bg-BG" sz="3600" smtClean="0"/>
              <a:t>1.3 </a:t>
            </a:r>
            <a:r>
              <a:rPr lang="bg-BG" altLang="bg-BG" sz="3600" i="1" u="sng" smtClean="0"/>
              <a:t>Verankerung des Implantats</a:t>
            </a:r>
            <a:r>
              <a:rPr lang="bg-BG" altLang="bg-BG" sz="3500" i="1" u="sng" smtClean="0"/>
              <a:t/>
            </a:r>
            <a:br>
              <a:rPr lang="bg-BG" altLang="bg-BG" sz="3500" i="1" u="sng" smtClean="0"/>
            </a:br>
            <a:r>
              <a:rPr lang="en-US" altLang="bg-BG" sz="3500" smtClean="0"/>
              <a:t> </a:t>
            </a:r>
            <a:endParaRPr lang="bg-BG" altLang="bg-BG" sz="3500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4411662"/>
          </a:xfrm>
        </p:spPr>
        <p:txBody>
          <a:bodyPr/>
          <a:lstStyle/>
          <a:p>
            <a:pPr eaLnBrk="1" hangingPunct="1"/>
            <a:r>
              <a:rPr lang="en-US" altLang="bg-BG" smtClean="0">
                <a:solidFill>
                  <a:schemeClr val="tx2"/>
                </a:solidFill>
              </a:rPr>
              <a:t>Durch Knochenziment </a:t>
            </a:r>
          </a:p>
          <a:p>
            <a:pPr eaLnBrk="1" hangingPunct="1"/>
            <a:r>
              <a:rPr lang="en-US" altLang="bg-BG" smtClean="0">
                <a:solidFill>
                  <a:schemeClr val="tx2"/>
                </a:solidFill>
              </a:rPr>
              <a:t>Spezielle Beschichtung der Implantatkomponente</a:t>
            </a:r>
            <a:endParaRPr lang="bg-BG" altLang="bg-BG" smtClean="0">
              <a:solidFill>
                <a:schemeClr val="tx2"/>
              </a:solidFill>
            </a:endParaRPr>
          </a:p>
        </p:txBody>
      </p:sp>
      <p:pic>
        <p:nvPicPr>
          <p:cNvPr id="10244" name="Picture 4" descr="de_totale_knieprothese1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141663"/>
            <a:ext cx="4392612" cy="346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knieprothe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141663"/>
            <a:ext cx="3103563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133600"/>
            <a:ext cx="7543800" cy="1295400"/>
          </a:xfrm>
        </p:spPr>
        <p:txBody>
          <a:bodyPr/>
          <a:lstStyle/>
          <a:p>
            <a:pPr eaLnBrk="1" hangingPunct="1"/>
            <a:r>
              <a:rPr lang="bg-BG" altLang="bg-BG" smtClean="0"/>
              <a:t/>
            </a:r>
            <a:br>
              <a:rPr lang="bg-BG" altLang="bg-BG" smtClean="0"/>
            </a:br>
            <a:endParaRPr lang="bg-BG" altLang="bg-BG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9138"/>
            <a:ext cx="8229600" cy="4411662"/>
          </a:xfrm>
        </p:spPr>
        <p:txBody>
          <a:bodyPr/>
          <a:lstStyle/>
          <a:p>
            <a:pPr eaLnBrk="1" hangingPunct="1"/>
            <a:r>
              <a:rPr lang="en-US" altLang="bg-BG" smtClean="0">
                <a:solidFill>
                  <a:schemeClr val="tx2"/>
                </a:solidFill>
              </a:rPr>
              <a:t>90% der Fälle zeigen, dass sich die künstliche Gelenke bis zu ca.15 Jahre erhalten.</a:t>
            </a:r>
            <a:endParaRPr lang="bg-BG" altLang="bg-BG" smtClean="0">
              <a:solidFill>
                <a:schemeClr val="tx2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7848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bg-BG" b="1" u="none">
                <a:solidFill>
                  <a:schemeClr val="tx2"/>
                </a:solidFill>
              </a:rPr>
              <a:t>1.4 </a:t>
            </a:r>
            <a:r>
              <a:rPr lang="en-US" altLang="bg-BG" sz="3600" b="1" i="1">
                <a:solidFill>
                  <a:schemeClr val="tx2"/>
                </a:solidFill>
              </a:rPr>
              <a:t>Lebensdauer des künstlichen Kniegelenkes</a:t>
            </a:r>
            <a:endParaRPr lang="bg-BG" altLang="bg-BG" sz="3600" b="1" i="1">
              <a:solidFill>
                <a:schemeClr val="tx2"/>
              </a:solidFill>
            </a:endParaRPr>
          </a:p>
        </p:txBody>
      </p:sp>
      <p:pic>
        <p:nvPicPr>
          <p:cNvPr id="11269" name="Picture 5" descr="Knieprothese (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500438"/>
            <a:ext cx="4608512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 build="p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1274</TotalTime>
  <Words>107</Words>
  <Application>Microsoft Office PowerPoint</Application>
  <PresentationFormat>Bildschirmpräsentation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Wingdings</vt:lpstr>
      <vt:lpstr>Calibri</vt:lpstr>
      <vt:lpstr>FangSong</vt:lpstr>
      <vt:lpstr>Times New Roman</vt:lpstr>
      <vt:lpstr>Network</vt:lpstr>
      <vt:lpstr>Endoprothese. Knieprothese </vt:lpstr>
      <vt:lpstr>PowerPoint-Präsentation</vt:lpstr>
      <vt:lpstr>Anwendung </vt:lpstr>
      <vt:lpstr>Statistik</vt:lpstr>
      <vt:lpstr>1. Knieprothese </vt:lpstr>
      <vt:lpstr>1.1 Mögliche Indikationen und Kontraindikationen </vt:lpstr>
      <vt:lpstr>1.2 Gibt es unterschiedliche Knieprothesen? </vt:lpstr>
      <vt:lpstr>1.3 Verankerung des Implantats  </vt:lpstr>
      <vt:lpstr> </vt:lpstr>
      <vt:lpstr>1.5 Historisches </vt:lpstr>
      <vt:lpstr> Danke für die Aufmerksamkeit!   </vt:lpstr>
    </vt:vector>
  </TitlesOfParts>
  <Company>- ETH0 -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Endoprothese</dc:title>
  <dc:creator>Mashina</dc:creator>
  <cp:lastModifiedBy>Gerhard Wazel</cp:lastModifiedBy>
  <cp:revision>6</cp:revision>
  <dcterms:created xsi:type="dcterms:W3CDTF">2013-12-20T07:13:03Z</dcterms:created>
  <dcterms:modified xsi:type="dcterms:W3CDTF">2014-01-24T15:32:02Z</dcterms:modified>
</cp:coreProperties>
</file>