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8" r:id="rId3"/>
    <p:sldId id="257" r:id="rId4"/>
    <p:sldId id="272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8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3187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altLang="de-DE" sz="2400">
                <a:latin typeface="Times New Roman" pitchFamily="18" charset="0"/>
              </a:endParaRPr>
            </a:p>
          </p:txBody>
        </p:sp>
        <p:sp>
          <p:nvSpPr>
            <p:cNvPr id="93188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altLang="de-DE" sz="2400">
                <a:latin typeface="Times New Roman" pitchFamily="18" charset="0"/>
              </a:endParaRPr>
            </a:p>
          </p:txBody>
        </p:sp>
        <p:grpSp>
          <p:nvGrpSpPr>
            <p:cNvPr id="93189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93190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altLang="de-DE" sz="2400">
                  <a:latin typeface="Times New Roman" pitchFamily="18" charset="0"/>
                </a:endParaRPr>
              </a:p>
            </p:txBody>
          </p:sp>
          <p:sp>
            <p:nvSpPr>
              <p:cNvPr id="93191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altLang="de-DE" sz="2400">
                  <a:latin typeface="Times New Roman" pitchFamily="18" charset="0"/>
                </a:endParaRPr>
              </a:p>
            </p:txBody>
          </p:sp>
          <p:sp>
            <p:nvSpPr>
              <p:cNvPr id="93192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altLang="de-DE" sz="2400">
                  <a:latin typeface="Times New Roman" pitchFamily="18" charset="0"/>
                </a:endParaRPr>
              </a:p>
            </p:txBody>
          </p:sp>
          <p:sp>
            <p:nvSpPr>
              <p:cNvPr id="93193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altLang="de-DE" sz="2400">
                  <a:latin typeface="Times New Roman" pitchFamily="18" charset="0"/>
                </a:endParaRPr>
              </a:p>
            </p:txBody>
          </p:sp>
          <p:sp>
            <p:nvSpPr>
              <p:cNvPr id="93194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altLang="de-DE" sz="2400">
                  <a:latin typeface="Times New Roman" pitchFamily="18" charset="0"/>
                </a:endParaRPr>
              </a:p>
            </p:txBody>
          </p:sp>
          <p:sp>
            <p:nvSpPr>
              <p:cNvPr id="93195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altLang="de-DE" sz="2400">
                  <a:latin typeface="Times New Roman" pitchFamily="18" charset="0"/>
                </a:endParaRPr>
              </a:p>
            </p:txBody>
          </p:sp>
          <p:sp>
            <p:nvSpPr>
              <p:cNvPr id="93196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altLang="de-DE" sz="2400">
                  <a:latin typeface="Times New Roman" pitchFamily="18" charset="0"/>
                </a:endParaRPr>
              </a:p>
            </p:txBody>
          </p:sp>
          <p:sp>
            <p:nvSpPr>
              <p:cNvPr id="93197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altLang="de-DE" sz="2400">
                  <a:latin typeface="Times New Roman" pitchFamily="18" charset="0"/>
                </a:endParaRPr>
              </a:p>
            </p:txBody>
          </p:sp>
          <p:sp>
            <p:nvSpPr>
              <p:cNvPr id="93198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altLang="de-DE" sz="2400">
                  <a:latin typeface="Times New Roman" pitchFamily="18" charset="0"/>
                </a:endParaRPr>
              </a:p>
            </p:txBody>
          </p:sp>
          <p:sp>
            <p:nvSpPr>
              <p:cNvPr id="93199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altLang="de-DE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93200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93201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93202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4ABCC9D-8C9F-4612-AB0E-F8651BE446B6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9320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de-DE" noProof="0" smtClean="0"/>
              <a:t>Click to edit Master title style</a:t>
            </a:r>
          </a:p>
        </p:txBody>
      </p:sp>
      <p:sp>
        <p:nvSpPr>
          <p:cNvPr id="9320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en-US" altLang="de-DE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CD6694-15D0-4357-AB6E-E9E0928F5CDF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413048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6C4AA6-5B60-469A-9AD7-2335FA41C28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865515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98FA536-F73D-4E25-8115-BBAE95294D6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53228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el und Inhalt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F73BDFD-23A5-4C69-8E7A-A99B325FEA42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7814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el und Text üb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D5F1C7B-325E-43DF-B365-8D5DDBAAE4B5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088529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91840F-0DCD-40CB-9699-FB44BA5BFBC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90761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0B7EBD-13E5-4D48-AE2C-A57552066274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23531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7FB685-8AA7-485A-A0AA-818A7536BCC5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11217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E2F9E-7B55-4EB5-8197-3C7922C4D898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81491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4D6703-FE88-4BE9-A6B7-DD25B5D3FF77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598854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2DCB7B-BD11-47A0-8B98-F4963EB5F63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052286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1AD7D4-E344-4455-AE43-4964BB712BE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69003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0753C3-5231-45AB-A7D8-CF358C7ACC1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912049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 altLang="de-DE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6D827B32-B617-4C00-933F-0EF1146E8340}" type="slidenum">
              <a:rPr lang="en-US" altLang="de-DE"/>
              <a:pPr/>
              <a:t>‹Nr.›</a:t>
            </a:fld>
            <a:endParaRPr lang="en-US" altLang="de-DE"/>
          </a:p>
        </p:txBody>
      </p:sp>
      <p:grpSp>
        <p:nvGrpSpPr>
          <p:cNvPr id="9216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9216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altLang="de-DE" sz="2400">
                <a:latin typeface="Times New Roman" pitchFamily="18" charset="0"/>
              </a:endParaRPr>
            </a:p>
          </p:txBody>
        </p:sp>
        <p:sp>
          <p:nvSpPr>
            <p:cNvPr id="9216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altLang="de-DE" sz="2400">
                <a:latin typeface="Times New Roman" pitchFamily="18" charset="0"/>
              </a:endParaRPr>
            </a:p>
          </p:txBody>
        </p:sp>
        <p:sp>
          <p:nvSpPr>
            <p:cNvPr id="9216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altLang="de-DE">
                <a:solidFill>
                  <a:schemeClr val="hlink"/>
                </a:solidFill>
              </a:endParaRPr>
            </a:p>
          </p:txBody>
        </p:sp>
        <p:sp>
          <p:nvSpPr>
            <p:cNvPr id="9216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altLang="de-DE">
                <a:solidFill>
                  <a:schemeClr val="hlink"/>
                </a:solidFill>
              </a:endParaRPr>
            </a:p>
          </p:txBody>
        </p:sp>
        <p:sp>
          <p:nvSpPr>
            <p:cNvPr id="9216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altLang="de-DE">
                <a:solidFill>
                  <a:schemeClr val="accent2"/>
                </a:solidFill>
              </a:endParaRPr>
            </a:p>
          </p:txBody>
        </p:sp>
        <p:sp>
          <p:nvSpPr>
            <p:cNvPr id="9217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altLang="de-DE">
                <a:solidFill>
                  <a:schemeClr val="hlink"/>
                </a:solidFill>
              </a:endParaRPr>
            </a:p>
          </p:txBody>
        </p:sp>
        <p:sp>
          <p:nvSpPr>
            <p:cNvPr id="9217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altLang="de-DE" sz="2400">
                <a:latin typeface="Times New Roman" pitchFamily="18" charset="0"/>
              </a:endParaRPr>
            </a:p>
          </p:txBody>
        </p:sp>
        <p:sp>
          <p:nvSpPr>
            <p:cNvPr id="9217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altLang="de-DE">
                <a:solidFill>
                  <a:schemeClr val="accent2"/>
                </a:solidFill>
              </a:endParaRPr>
            </a:p>
          </p:txBody>
        </p:sp>
        <p:sp>
          <p:nvSpPr>
            <p:cNvPr id="9217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altLang="de-DE">
                <a:solidFill>
                  <a:schemeClr val="accent2"/>
                </a:solidFill>
              </a:endParaRPr>
            </a:p>
          </p:txBody>
        </p:sp>
      </p:grpSp>
      <p:sp>
        <p:nvSpPr>
          <p:cNvPr id="9217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9217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921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39975" y="1844675"/>
            <a:ext cx="6804025" cy="2209800"/>
          </a:xfrm>
        </p:spPr>
        <p:txBody>
          <a:bodyPr/>
          <a:lstStyle/>
          <a:p>
            <a:r>
              <a:rPr lang="en-US" altLang="de-DE" sz="6000" b="1"/>
              <a:t>H</a:t>
            </a:r>
            <a:r>
              <a:rPr lang="de-DE" altLang="de-DE" sz="6000" b="1"/>
              <a:t>üftdysplasie bei</a:t>
            </a:r>
            <a:br>
              <a:rPr lang="de-DE" altLang="de-DE" sz="6000" b="1"/>
            </a:br>
            <a:r>
              <a:rPr lang="de-DE" altLang="de-DE" sz="6000" b="1"/>
              <a:t>Neugeborene</a:t>
            </a:r>
            <a:endParaRPr lang="en-US" altLang="de-DE" sz="6000" b="1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4267200"/>
            <a:ext cx="8164512" cy="1249363"/>
          </a:xfrm>
        </p:spPr>
        <p:txBody>
          <a:bodyPr/>
          <a:lstStyle/>
          <a:p>
            <a:endParaRPr lang="de-DE" altLang="de-DE" sz="3000"/>
          </a:p>
          <a:p>
            <a:r>
              <a:rPr lang="de-DE" altLang="de-DE" sz="3200" b="1" i="1"/>
              <a:t>Richtiges Verhalten </a:t>
            </a:r>
            <a:r>
              <a:rPr lang="en-US" altLang="de-DE" sz="3200" b="1" i="1"/>
              <a:t>▶ </a:t>
            </a:r>
            <a:r>
              <a:rPr lang="de-DE" altLang="de-DE" sz="3200" b="1" i="1"/>
              <a:t>gesunde Kindern</a:t>
            </a:r>
            <a:endParaRPr lang="en-US" altLang="de-DE" sz="3200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4465637" cy="647700"/>
          </a:xfrm>
        </p:spPr>
        <p:txBody>
          <a:bodyPr/>
          <a:lstStyle/>
          <a:p>
            <a:r>
              <a:rPr lang="en-US" altLang="de-DE" sz="2800" b="1" u="sng"/>
              <a:t>Diagnosestellung</a:t>
            </a:r>
            <a:r>
              <a:rPr lang="en-US" altLang="de-DE" sz="4000" i="1"/>
              <a:t>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8229600" cy="3886200"/>
          </a:xfrm>
        </p:spPr>
        <p:txBody>
          <a:bodyPr/>
          <a:lstStyle/>
          <a:p>
            <a:r>
              <a:rPr lang="en-US" altLang="de-DE" b="1"/>
              <a:t>Ultraschalluntersuchung</a:t>
            </a:r>
            <a:r>
              <a:rPr lang="en-US" altLang="de-DE"/>
              <a:t> </a:t>
            </a:r>
          </a:p>
          <a:p>
            <a:pPr>
              <a:buFontTx/>
              <a:buChar char="-"/>
            </a:pPr>
            <a:r>
              <a:rPr lang="de-DE" altLang="de-DE" sz="2000"/>
              <a:t>In Deutschland</a:t>
            </a:r>
          </a:p>
          <a:p>
            <a:pPr>
              <a:buFontTx/>
              <a:buChar char="-"/>
            </a:pPr>
            <a:r>
              <a:rPr lang="de-DE" altLang="de-DE" sz="2000"/>
              <a:t>In Bulgarien</a:t>
            </a:r>
          </a:p>
          <a:p>
            <a:pPr>
              <a:buFontTx/>
              <a:buNone/>
            </a:pPr>
            <a:endParaRPr lang="de-DE" altLang="de-DE" sz="2000"/>
          </a:p>
          <a:p>
            <a:pPr>
              <a:buFontTx/>
              <a:buNone/>
            </a:pPr>
            <a:endParaRPr lang="en-US" altLang="de-DE" sz="2000"/>
          </a:p>
          <a:p>
            <a:pPr>
              <a:buFont typeface="Wingdings" pitchFamily="2" charset="2"/>
              <a:buNone/>
            </a:pPr>
            <a:r>
              <a:rPr lang="en-US" altLang="de-DE"/>
              <a:t> </a:t>
            </a:r>
          </a:p>
        </p:txBody>
      </p:sp>
      <p:pic>
        <p:nvPicPr>
          <p:cNvPr id="112644" name="Picture 4" descr="345017467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557338"/>
            <a:ext cx="4614863" cy="479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45" name="Picture 5" descr="baby_roentgenbil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068638"/>
            <a:ext cx="4503738" cy="356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7920038" cy="668338"/>
          </a:xfrm>
        </p:spPr>
        <p:txBody>
          <a:bodyPr/>
          <a:lstStyle/>
          <a:p>
            <a:r>
              <a:rPr lang="de-DE" altLang="de-DE" sz="3600" u="sng"/>
              <a:t/>
            </a:r>
            <a:br>
              <a:rPr lang="de-DE" altLang="de-DE" sz="3600" u="sng"/>
            </a:br>
            <a:r>
              <a:rPr lang="de-DE" altLang="de-DE" sz="3600" u="sng"/>
              <a:t>Behandlungsmöglichkeiten</a:t>
            </a:r>
            <a:r>
              <a:rPr lang="de-DE" altLang="de-DE" sz="3600"/>
              <a:t/>
            </a:r>
            <a:br>
              <a:rPr lang="de-DE" altLang="de-DE" sz="3600"/>
            </a:br>
            <a:r>
              <a:rPr lang="de-DE" altLang="de-DE" sz="3600"/>
              <a:t>                                           </a:t>
            </a:r>
            <a:r>
              <a:rPr lang="de-DE" altLang="de-DE" sz="3600" u="sng"/>
              <a:t>Therapie</a:t>
            </a:r>
            <a:endParaRPr lang="en-US" altLang="de-DE" sz="3600" u="sng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Abspreizen der Beine </a:t>
            </a:r>
          </a:p>
          <a:p>
            <a:pPr>
              <a:buFont typeface="Wingdings" pitchFamily="2" charset="2"/>
              <a:buNone/>
            </a:pPr>
            <a:endParaRPr lang="en-US" altLang="de-DE"/>
          </a:p>
        </p:txBody>
      </p:sp>
      <p:pic>
        <p:nvPicPr>
          <p:cNvPr id="113668" name="Picture 4" descr="f24a02e4c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916113"/>
            <a:ext cx="3375025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18487" cy="1892300"/>
          </a:xfrm>
        </p:spPr>
        <p:txBody>
          <a:bodyPr/>
          <a:lstStyle/>
          <a:p>
            <a:r>
              <a:rPr lang="en-US" altLang="de-DE" sz="2800"/>
              <a:t>✔Spreizhosen</a:t>
            </a:r>
            <a:br>
              <a:rPr lang="en-US" altLang="de-DE" sz="2800"/>
            </a:br>
            <a:r>
              <a:rPr lang="en-US" altLang="de-DE" sz="2800"/>
              <a:t>✔Pavlik Bandagen</a:t>
            </a:r>
            <a:br>
              <a:rPr lang="en-US" altLang="de-DE" sz="2800"/>
            </a:br>
            <a:r>
              <a:rPr lang="en-US" altLang="de-DE" sz="2800"/>
              <a:t> </a:t>
            </a:r>
            <a:r>
              <a:rPr lang="en-US" altLang="de-DE" sz="2800" b="1"/>
              <a:t/>
            </a:r>
            <a:br>
              <a:rPr lang="en-US" altLang="de-DE" sz="2800" b="1"/>
            </a:br>
            <a:endParaRPr lang="en-US" altLang="de-DE" sz="2800" b="1"/>
          </a:p>
        </p:txBody>
      </p:sp>
      <p:pic>
        <p:nvPicPr>
          <p:cNvPr id="114694" name="Picture 6" descr="539px-Frej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76250"/>
            <a:ext cx="2243138" cy="249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695" name="Picture 7" descr="539px-Pavl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49275"/>
            <a:ext cx="2203450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696" name="Picture 8" descr="Pavlik-we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857500"/>
            <a:ext cx="5184775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697" name="Picture 9" descr="_wsb_186x295_BabyFLEX_R$C3$BCcke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781300"/>
            <a:ext cx="2406650" cy="381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42" name="Picture 6" descr="pavlik_460_300_90_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49275"/>
            <a:ext cx="6264275" cy="439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323850" y="5013325"/>
            <a:ext cx="80645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sz="2800"/>
              <a:t>✔Häufige Kontrollen</a:t>
            </a:r>
          </a:p>
          <a:p>
            <a:r>
              <a:rPr lang="en-US" altLang="de-DE" sz="2800"/>
              <a:t>✔Operationen- in schweren Fällen…. Sp</a:t>
            </a:r>
            <a:r>
              <a:rPr lang="de-DE" altLang="de-DE" sz="2800"/>
              <a:t>ätfolgen</a:t>
            </a:r>
            <a:endParaRPr lang="en-US" altLang="de-DE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765175"/>
            <a:ext cx="8301038" cy="1368425"/>
          </a:xfrm>
        </p:spPr>
        <p:txBody>
          <a:bodyPr/>
          <a:lstStyle/>
          <a:p>
            <a:r>
              <a:rPr lang="en-US" altLang="de-DE" sz="2800"/>
              <a:t>►Obligatorische medizinische Untersuchungen von Orthopäden</a:t>
            </a:r>
            <a:br>
              <a:rPr lang="en-US" altLang="de-DE" sz="2800"/>
            </a:br>
            <a:r>
              <a:rPr lang="en-US" altLang="de-DE" sz="2800"/>
              <a:t>►Frühdiagnostik</a:t>
            </a:r>
            <a:br>
              <a:rPr lang="en-US" altLang="de-DE" sz="2800"/>
            </a:br>
            <a:r>
              <a:rPr lang="en-US" altLang="de-DE" sz="2800"/>
              <a:t>►erfolgreiche Behandlung</a:t>
            </a:r>
            <a:br>
              <a:rPr lang="en-US" altLang="de-DE" sz="2800"/>
            </a:br>
            <a:endParaRPr lang="en-US" altLang="de-DE" sz="2800"/>
          </a:p>
        </p:txBody>
      </p:sp>
      <p:pic>
        <p:nvPicPr>
          <p:cNvPr id="118790" name="Picture 6" descr="изтеглен файл (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205038"/>
            <a:ext cx="6913563" cy="440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7" name="Picture 5" descr="bildagentur_coverpicture_99+luftball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908050"/>
            <a:ext cx="3740150" cy="557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838" name="Picture 6" descr="400_F_51062028_NHsLIhEl8X2Ynwca2y38uxYvENuVDJ1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95704">
            <a:off x="0" y="1125538"/>
            <a:ext cx="50800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7" name="Picture 5" descr="huefte01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476250"/>
            <a:ext cx="8137525" cy="5943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Was bedeutet Hüftdysplasie ? 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angeborene oder erworbene Entwicklungsstörung des </a:t>
            </a:r>
            <a:r>
              <a:rPr lang="de-DE" altLang="de-DE"/>
              <a:t>Hüftgelenks</a:t>
            </a:r>
          </a:p>
          <a:p>
            <a:pPr>
              <a:buFont typeface="Wingdings" pitchFamily="2" charset="2"/>
              <a:buNone/>
            </a:pPr>
            <a:endParaRPr lang="de-DE" altLang="de-DE"/>
          </a:p>
          <a:p>
            <a:r>
              <a:rPr lang="en-US" altLang="de-DE"/>
              <a:t>steile und kurze Hüftpfanne, die den Hüftkopf ungenügend überdacht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4" name="Picture 4" descr="Biomechanik-Hueftdysplasie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692150"/>
            <a:ext cx="8064500" cy="5830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Formen der Fehlbildung</a:t>
            </a:r>
            <a:endParaRPr lang="en-US" altLang="de-DE"/>
          </a:p>
        </p:txBody>
      </p:sp>
      <p:pic>
        <p:nvPicPr>
          <p:cNvPr id="99334" name="Picture 6" descr="grafik_dysplasie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438" y="2133600"/>
            <a:ext cx="9072562" cy="4279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836613"/>
            <a:ext cx="8075612" cy="992187"/>
          </a:xfrm>
        </p:spPr>
        <p:txBody>
          <a:bodyPr/>
          <a:lstStyle/>
          <a:p>
            <a:r>
              <a:rPr lang="de-DE" altLang="de-DE" sz="4000"/>
              <a:t>Wie häuﬁg tritt eine Hüftdysplasie auf? </a:t>
            </a:r>
            <a:br>
              <a:rPr lang="de-DE" altLang="de-DE" sz="4000"/>
            </a:br>
            <a:endParaRPr lang="en-US" altLang="de-DE" sz="4000"/>
          </a:p>
        </p:txBody>
      </p:sp>
      <p:pic>
        <p:nvPicPr>
          <p:cNvPr id="101381" name="Picture 5" descr="изтеглен файл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7675" y="1052513"/>
            <a:ext cx="6156325" cy="27066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138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de-DE" altLang="de-DE" sz="2800"/>
              <a:t>weltweit</a:t>
            </a:r>
          </a:p>
          <a:p>
            <a:r>
              <a:rPr lang="de-DE" altLang="de-DE" sz="2800"/>
              <a:t>bis 30.000 pro Jahr </a:t>
            </a:r>
          </a:p>
          <a:p>
            <a:r>
              <a:rPr lang="de-DE" altLang="de-DE" sz="2800"/>
              <a:t>Mädchen </a:t>
            </a:r>
            <a:r>
              <a:rPr lang="en-US" altLang="de-DE" sz="2800"/>
              <a:t>▶ </a:t>
            </a:r>
            <a:r>
              <a:rPr lang="de-DE" altLang="de-DE" sz="2800"/>
              <a:t>7­mal häufiger als Jungen</a:t>
            </a:r>
            <a:endParaRPr lang="en-US" altLang="de-DE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135937" cy="1008063"/>
          </a:xfrm>
        </p:spPr>
        <p:txBody>
          <a:bodyPr/>
          <a:lstStyle/>
          <a:p>
            <a:r>
              <a:rPr lang="en-US" altLang="de-DE" sz="3200" b="1"/>
              <a:t/>
            </a:r>
            <a:br>
              <a:rPr lang="en-US" altLang="de-DE" sz="3200" b="1"/>
            </a:br>
            <a:r>
              <a:rPr lang="en-US" altLang="de-DE" sz="3200" b="1"/>
              <a:t>Wie kommt es zu einer Hüftgelenkdysplasie?</a:t>
            </a:r>
            <a:br>
              <a:rPr lang="en-US" altLang="de-DE" sz="3200" b="1"/>
            </a:br>
            <a:endParaRPr lang="en-US" altLang="de-DE" sz="3200" b="1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700213"/>
            <a:ext cx="8229600" cy="18669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de-DE" sz="2400"/>
              <a:t>1.</a:t>
            </a:r>
            <a:r>
              <a:rPr lang="en-US" altLang="de-DE" sz="2400" b="1"/>
              <a:t> </a:t>
            </a:r>
            <a:r>
              <a:rPr lang="en-US" altLang="de-DE" sz="2400" u="sng"/>
              <a:t>Angeborene</a:t>
            </a:r>
            <a:r>
              <a:rPr lang="en-US" altLang="de-DE" sz="2400"/>
              <a:t> Dysplasie</a:t>
            </a:r>
          </a:p>
          <a:p>
            <a:pPr>
              <a:buFont typeface="Wingdings" pitchFamily="2" charset="2"/>
              <a:buNone/>
            </a:pPr>
            <a:r>
              <a:rPr lang="en-US" altLang="de-DE" sz="2400"/>
              <a:t>✔ genetische Veranlagung</a:t>
            </a:r>
          </a:p>
          <a:p>
            <a:pPr>
              <a:buFont typeface="Wingdings" pitchFamily="2" charset="2"/>
              <a:buNone/>
            </a:pPr>
            <a:r>
              <a:rPr lang="en-US" altLang="de-DE" sz="2400"/>
              <a:t>  ✔ vor der Geburt-</a:t>
            </a:r>
          </a:p>
          <a:p>
            <a:pPr>
              <a:buFont typeface="Wingdings" pitchFamily="2" charset="2"/>
              <a:buNone/>
            </a:pPr>
            <a:r>
              <a:rPr lang="en-US" altLang="de-DE" sz="2400"/>
              <a:t>Stei</a:t>
            </a:r>
            <a:r>
              <a:rPr lang="de-DE" altLang="de-DE" sz="2400"/>
              <a:t>ßlagen im Mutterleib</a:t>
            </a:r>
            <a:endParaRPr lang="en-US" altLang="de-DE" sz="2400"/>
          </a:p>
          <a:p>
            <a:endParaRPr lang="en-US" altLang="de-DE" sz="2400"/>
          </a:p>
        </p:txBody>
      </p:sp>
      <p:pic>
        <p:nvPicPr>
          <p:cNvPr id="105480" name="Picture 8" descr="540@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916113"/>
            <a:ext cx="4094162" cy="432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82" name="Picture 10" descr="die-beckenendlage-bl-im-mutterleib-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313" y="3500438"/>
            <a:ext cx="4897438" cy="367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6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457200"/>
            <a:ext cx="8218487" cy="1171575"/>
          </a:xfrm>
        </p:spPr>
        <p:txBody>
          <a:bodyPr/>
          <a:lstStyle/>
          <a:p>
            <a:r>
              <a:rPr lang="en-US" altLang="de-DE" sz="2800"/>
              <a:t/>
            </a:r>
            <a:br>
              <a:rPr lang="en-US" altLang="de-DE" sz="2800"/>
            </a:br>
            <a:r>
              <a:rPr lang="en-US" altLang="de-DE" sz="2800"/>
              <a:t>✔ Raummangel-wie Fruchtwassermangel, schwere Kinder </a:t>
            </a:r>
            <a:br>
              <a:rPr lang="en-US" altLang="de-DE" sz="2800"/>
            </a:br>
            <a:r>
              <a:rPr lang="en-US" altLang="de-DE" sz="2800"/>
              <a:t>✔Bei Zwillingen- die Position im Bauch der Mutter</a:t>
            </a:r>
          </a:p>
        </p:txBody>
      </p:sp>
      <p:pic>
        <p:nvPicPr>
          <p:cNvPr id="107528" name="Picture 8" descr="36weeks_twins_424x302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713" y="1989138"/>
            <a:ext cx="6121400" cy="43608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981075"/>
            <a:ext cx="8229600" cy="1371600"/>
          </a:xfrm>
        </p:spPr>
        <p:txBody>
          <a:bodyPr/>
          <a:lstStyle/>
          <a:p>
            <a:r>
              <a:rPr lang="en-US" altLang="de-DE" sz="2800"/>
              <a:t/>
            </a:r>
            <a:br>
              <a:rPr lang="en-US" altLang="de-DE" sz="2800"/>
            </a:br>
            <a:r>
              <a:rPr lang="en-US" altLang="de-DE" sz="2800"/>
              <a:t>2.</a:t>
            </a:r>
            <a:r>
              <a:rPr lang="en-US" altLang="de-DE" sz="2800" b="1"/>
              <a:t> </a:t>
            </a:r>
            <a:r>
              <a:rPr lang="en-US" altLang="de-DE" sz="2800" u="sng"/>
              <a:t>Erworbene</a:t>
            </a:r>
            <a:r>
              <a:rPr lang="en-US" altLang="de-DE" sz="2800"/>
              <a:t> Dysplasie</a:t>
            </a:r>
            <a:br>
              <a:rPr lang="en-US" altLang="de-DE" sz="2800"/>
            </a:br>
            <a:r>
              <a:rPr lang="en-US" altLang="de-DE" sz="2800"/>
              <a:t/>
            </a:r>
            <a:br>
              <a:rPr lang="en-US" altLang="de-DE" sz="2800"/>
            </a:br>
            <a:r>
              <a:rPr lang="en-US" altLang="de-DE" sz="2800"/>
              <a:t>✔ Ungleich abgespreizte Beine beim Wickeln</a:t>
            </a:r>
            <a:br>
              <a:rPr lang="en-US" altLang="de-DE" sz="2800"/>
            </a:br>
            <a:r>
              <a:rPr lang="en-US" altLang="de-DE" sz="2800"/>
              <a:t> ✔ ungleiche Hautfalten</a:t>
            </a:r>
            <a:r>
              <a:rPr lang="en-US" altLang="de-DE" sz="2800" b="1"/>
              <a:t/>
            </a:r>
            <a:br>
              <a:rPr lang="en-US" altLang="de-DE" sz="2800" b="1"/>
            </a:br>
            <a:r>
              <a:rPr lang="en-US" altLang="de-DE" sz="2800" b="1"/>
              <a:t> </a:t>
            </a:r>
            <a:r>
              <a:rPr lang="en-US" altLang="de-DE" sz="2800"/>
              <a:t>✔</a:t>
            </a:r>
            <a:r>
              <a:rPr lang="en-US" altLang="de-DE" sz="2800" b="1"/>
              <a:t> </a:t>
            </a:r>
            <a:r>
              <a:rPr lang="en-US" altLang="de-DE" sz="2800"/>
              <a:t>Pucken der Säuglingen</a:t>
            </a:r>
            <a:br>
              <a:rPr lang="en-US" altLang="de-DE" sz="2800"/>
            </a:br>
            <a:r>
              <a:rPr lang="en-US" altLang="de-DE" sz="2800"/>
              <a:t>!!! Verboten!</a:t>
            </a:r>
          </a:p>
        </p:txBody>
      </p:sp>
      <p:pic>
        <p:nvPicPr>
          <p:cNvPr id="110598" name="Picture 6" descr="povivane-289x386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363" y="2492375"/>
            <a:ext cx="2833687" cy="3784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0</TotalTime>
  <Words>81</Words>
  <Application>Microsoft Office PowerPoint</Application>
  <PresentationFormat>Bildschirmpräsentation (4:3)</PresentationFormat>
  <Paragraphs>32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Wingdings</vt:lpstr>
      <vt:lpstr>Arial Black</vt:lpstr>
      <vt:lpstr>Pixel</vt:lpstr>
      <vt:lpstr>Hüftdysplasie bei Neugeborene</vt:lpstr>
      <vt:lpstr>PowerPoint-Präsentation</vt:lpstr>
      <vt:lpstr>Was bedeutet Hüftdysplasie ? </vt:lpstr>
      <vt:lpstr>PowerPoint-Präsentation</vt:lpstr>
      <vt:lpstr>Formen der Fehlbildung</vt:lpstr>
      <vt:lpstr>Wie häuﬁg tritt eine Hüftdysplasie auf?  </vt:lpstr>
      <vt:lpstr> Wie kommt es zu einer Hüftgelenkdysplasie? </vt:lpstr>
      <vt:lpstr> ✔ Raummangel-wie Fruchtwassermangel, schwere Kinder  ✔Bei Zwillingen- die Position im Bauch der Mutter</vt:lpstr>
      <vt:lpstr> 2. Erworbene Dysplasie  ✔ Ungleich abgespreizte Beine beim Wickeln  ✔ ungleiche Hautfalten  ✔ Pucken der Säuglingen !!! Verboten!</vt:lpstr>
      <vt:lpstr>Diagnosestellung </vt:lpstr>
      <vt:lpstr> Behandlungsmöglichkeiten                                            Therapie</vt:lpstr>
      <vt:lpstr>✔Spreizhosen ✔Pavlik Bandagen   </vt:lpstr>
      <vt:lpstr>PowerPoint-Präsentation</vt:lpstr>
      <vt:lpstr>►Obligatorische medizinische Untersuchungen von Orthopäden ►Frühdiagnostik ►erfolgreiche Behandlung 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Sylvi</dc:creator>
  <cp:lastModifiedBy>Gerhard Wazel</cp:lastModifiedBy>
  <cp:revision>30</cp:revision>
  <dcterms:created xsi:type="dcterms:W3CDTF">2014-01-19T11:08:16Z</dcterms:created>
  <dcterms:modified xsi:type="dcterms:W3CDTF">2014-01-24T15:33:15Z</dcterms:modified>
</cp:coreProperties>
</file>