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752EB9A-23C0-4C99-98C7-F62F9E62FFF6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22AA79-1E61-446C-9F74-7BECF4A9E052}" type="slidenum">
              <a:rPr lang="bg-BG" smtClean="0"/>
              <a:pPr/>
              <a:t>‹Nr.›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Künstliche</a:t>
            </a:r>
            <a:r>
              <a:rPr lang="en-US" dirty="0" smtClean="0"/>
              <a:t> </a:t>
            </a:r>
            <a:r>
              <a:rPr lang="en-US" dirty="0" err="1" smtClean="0"/>
              <a:t>Befruchtung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179116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4" name="Picture 3" descr="Petri-Dishes-Bl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357430"/>
            <a:ext cx="6643734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95536" y="404664"/>
            <a:ext cx="3168352" cy="59436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err="1" smtClean="0"/>
              <a:t>Beratungsgespräche</a:t>
            </a:r>
            <a:r>
              <a:rPr lang="en-US" sz="2000" b="1" dirty="0" smtClean="0"/>
              <a:t> und </a:t>
            </a:r>
            <a:r>
              <a:rPr lang="en-US" sz="2000" b="1" dirty="0" err="1" smtClean="0"/>
              <a:t>ärzliche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Untersuchungen</a:t>
            </a:r>
            <a:endParaRPr lang="en-US" sz="2000" b="1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b="1" dirty="0" err="1" smtClean="0"/>
              <a:t>Gründe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für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Kinderlosigkeit</a:t>
            </a:r>
            <a:endParaRPr lang="en-US" sz="2000" b="1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In-vitro-</a:t>
            </a:r>
            <a:r>
              <a:rPr lang="en-US" sz="2000" b="1" dirty="0" err="1" smtClean="0"/>
              <a:t>Fertilisation</a:t>
            </a:r>
            <a:r>
              <a:rPr lang="en-US" sz="2000" b="1" dirty="0" smtClean="0"/>
              <a:t>(IVF)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b="1" dirty="0" err="1" smtClean="0"/>
              <a:t>Intrazytoplasmatische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Stermieninjektion</a:t>
            </a:r>
            <a:r>
              <a:rPr lang="en-US" sz="2000" b="1" dirty="0" smtClean="0"/>
              <a:t>(ICSI)</a:t>
            </a:r>
          </a:p>
          <a:p>
            <a:r>
              <a:rPr lang="en-US" sz="2000" b="1" dirty="0" smtClean="0"/>
              <a:t>        </a:t>
            </a:r>
          </a:p>
        </p:txBody>
      </p:sp>
      <p:pic>
        <p:nvPicPr>
          <p:cNvPr id="7" name="Content Placeholder 6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868" y="1000108"/>
            <a:ext cx="5286412" cy="500066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852511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Vorbereitung</a:t>
            </a:r>
            <a:endParaRPr lang="bg-BG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1916832"/>
            <a:ext cx="8062912" cy="4392488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Hormonbehandlung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000" b="1" dirty="0" err="1" smtClean="0"/>
              <a:t>Hormontablette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Hormonspritze</a:t>
            </a:r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endParaRPr lang="en-US" sz="2000" b="1" dirty="0" smtClean="0"/>
          </a:p>
          <a:p>
            <a:pPr algn="l"/>
            <a:endParaRPr lang="en-US" sz="2000" b="1" dirty="0" smtClean="0"/>
          </a:p>
          <a:p>
            <a:pPr algn="l"/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r>
              <a:rPr lang="en-US" sz="2000" b="1" dirty="0" err="1" smtClean="0"/>
              <a:t>Eierstöcke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anregen</a:t>
            </a:r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endParaRPr lang="en-US" sz="2000" b="1" dirty="0" smtClean="0"/>
          </a:p>
          <a:p>
            <a:pPr algn="l"/>
            <a:endParaRPr lang="en-US" sz="2000" b="1" dirty="0" smtClean="0"/>
          </a:p>
          <a:p>
            <a:pPr algn="l"/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r>
              <a:rPr lang="en-US" sz="2000" b="1" dirty="0" err="1" smtClean="0"/>
              <a:t>mehrere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befruchtungsfäigen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Eizellen</a:t>
            </a:r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endParaRPr lang="en-US" sz="2000" b="1" dirty="0" smtClean="0"/>
          </a:p>
          <a:p>
            <a:pPr algn="l">
              <a:buFont typeface="Wingdings" pitchFamily="2" charset="2"/>
              <a:buChar char="v"/>
            </a:pPr>
            <a:endParaRPr lang="bg-BG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</a:t>
            </a:r>
            <a:r>
              <a:rPr lang="en-US" sz="2400" b="1" dirty="0" err="1" smtClean="0">
                <a:effectLst/>
              </a:rPr>
              <a:t>Samengewinnung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7"/>
            <a:ext cx="4038600" cy="519566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MESA</a:t>
            </a:r>
            <a:endParaRPr lang="bg-BG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7"/>
            <a:ext cx="4038600" cy="519566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TESE</a:t>
            </a:r>
            <a:endParaRPr lang="bg-BG" sz="2000" b="1" dirty="0"/>
          </a:p>
        </p:txBody>
      </p:sp>
      <p:pic>
        <p:nvPicPr>
          <p:cNvPr id="6" name="Picture 5" descr="MicroTESE_layout_thum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000240"/>
            <a:ext cx="3810000" cy="4000528"/>
          </a:xfrm>
          <a:prstGeom prst="rect">
            <a:avLst/>
          </a:prstGeom>
        </p:spPr>
      </p:pic>
      <p:pic>
        <p:nvPicPr>
          <p:cNvPr id="8" name="Picture 7" descr="mesa-te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000240"/>
            <a:ext cx="3500462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45719" cy="5943600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51520" y="367664"/>
            <a:ext cx="3322736" cy="5943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Au</a:t>
            </a:r>
            <a:r>
              <a:rPr lang="el-GR" sz="2000" dirty="0" smtClean="0"/>
              <a:t>β</a:t>
            </a:r>
            <a:r>
              <a:rPr lang="en-US" sz="2000" dirty="0" err="1" smtClean="0"/>
              <a:t>erhalb</a:t>
            </a:r>
            <a:r>
              <a:rPr lang="en-US" sz="2000" dirty="0" smtClean="0"/>
              <a:t> des </a:t>
            </a:r>
            <a:r>
              <a:rPr lang="en-US" sz="2000" dirty="0" err="1" smtClean="0"/>
              <a:t>Körpers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Entnahme</a:t>
            </a:r>
            <a:r>
              <a:rPr lang="en-US" sz="2000" dirty="0" smtClean="0"/>
              <a:t> von </a:t>
            </a:r>
            <a:r>
              <a:rPr lang="en-US" sz="2000" dirty="0" err="1" smtClean="0"/>
              <a:t>Eizellen</a:t>
            </a:r>
            <a:r>
              <a:rPr lang="en-US" sz="2000" dirty="0" smtClean="0"/>
              <a:t> </a:t>
            </a:r>
            <a:r>
              <a:rPr lang="en-US" sz="2000" dirty="0" err="1" smtClean="0"/>
              <a:t>duch</a:t>
            </a:r>
            <a:r>
              <a:rPr lang="en-US" sz="2000" dirty="0" smtClean="0"/>
              <a:t> die </a:t>
            </a:r>
            <a:r>
              <a:rPr lang="en-US" sz="2000" dirty="0" err="1" smtClean="0"/>
              <a:t>Scheide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Vollzieht</a:t>
            </a:r>
            <a:r>
              <a:rPr lang="en-US" sz="2000" dirty="0" smtClean="0"/>
              <a:t> die </a:t>
            </a:r>
            <a:r>
              <a:rPr lang="en-US" sz="2000" dirty="0" err="1" smtClean="0"/>
              <a:t>Samenzelle</a:t>
            </a:r>
            <a:endParaRPr lang="en-US" sz="2000" dirty="0" smtClean="0"/>
          </a:p>
          <a:p>
            <a:r>
              <a:rPr lang="en-US" sz="2000" dirty="0" smtClean="0"/>
              <a:t>die </a:t>
            </a:r>
            <a:r>
              <a:rPr lang="en-US" sz="2000" dirty="0" err="1" smtClean="0"/>
              <a:t>Befruchtung</a:t>
            </a:r>
            <a:r>
              <a:rPr lang="en-US" sz="2000" dirty="0" smtClean="0"/>
              <a:t> </a:t>
            </a:r>
            <a:r>
              <a:rPr lang="en-US" sz="2000" dirty="0" err="1" smtClean="0"/>
              <a:t>sleber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Einpflenzung</a:t>
            </a:r>
            <a:r>
              <a:rPr lang="en-US" sz="2000" dirty="0" smtClean="0"/>
              <a:t> 48 </a:t>
            </a:r>
            <a:r>
              <a:rPr lang="en-US" sz="2000" dirty="0" err="1" smtClean="0"/>
              <a:t>stunden</a:t>
            </a:r>
            <a:r>
              <a:rPr lang="en-US" sz="2000" dirty="0" smtClean="0"/>
              <a:t> </a:t>
            </a:r>
            <a:r>
              <a:rPr lang="en-US" sz="2000" dirty="0" err="1" smtClean="0"/>
              <a:t>nach</a:t>
            </a:r>
            <a:r>
              <a:rPr lang="en-US" sz="2000" dirty="0" smtClean="0"/>
              <a:t> </a:t>
            </a:r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Befruchtung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In-vitro-</a:t>
            </a:r>
            <a:r>
              <a:rPr lang="en-US" sz="2400" dirty="0" err="1" smtClean="0"/>
              <a:t>Fertilisation</a:t>
            </a:r>
            <a:endParaRPr lang="bg-BG" sz="2400" dirty="0"/>
          </a:p>
        </p:txBody>
      </p:sp>
      <p:pic>
        <p:nvPicPr>
          <p:cNvPr id="5" name="Picture 4" descr="kwth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1428736"/>
            <a:ext cx="5214974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45719" cy="5943600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51520" y="367664"/>
            <a:ext cx="3322736" cy="5943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In </a:t>
            </a:r>
            <a:r>
              <a:rPr lang="en-US" sz="2000" dirty="0" err="1" smtClean="0"/>
              <a:t>Fälle</a:t>
            </a:r>
            <a:r>
              <a:rPr lang="en-US" sz="2000" dirty="0" smtClean="0"/>
              <a:t>, </a:t>
            </a:r>
            <a:r>
              <a:rPr lang="en-US" sz="2000" dirty="0" err="1" smtClean="0"/>
              <a:t>wenn</a:t>
            </a:r>
            <a:r>
              <a:rPr lang="en-US" sz="2000" dirty="0" smtClean="0"/>
              <a:t> die </a:t>
            </a:r>
            <a:r>
              <a:rPr lang="en-US" sz="2000" dirty="0" err="1" smtClean="0"/>
              <a:t>Samenzellen</a:t>
            </a:r>
            <a:r>
              <a:rPr lang="en-US" sz="2000" dirty="0" smtClean="0"/>
              <a:t> </a:t>
            </a:r>
            <a:r>
              <a:rPr lang="en-US" sz="2000" dirty="0" err="1" smtClean="0"/>
              <a:t>zu</a:t>
            </a:r>
            <a:r>
              <a:rPr lang="en-US" sz="2000" dirty="0" smtClean="0"/>
              <a:t> </a:t>
            </a:r>
            <a:r>
              <a:rPr lang="en-US" sz="2000" dirty="0" err="1" smtClean="0"/>
              <a:t>unbeweglich</a:t>
            </a:r>
            <a:r>
              <a:rPr lang="en-US" sz="2000" dirty="0" smtClean="0"/>
              <a:t> </a:t>
            </a:r>
            <a:r>
              <a:rPr lang="en-US" sz="2000" dirty="0" err="1" smtClean="0"/>
              <a:t>sind</a:t>
            </a:r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Spritzt</a:t>
            </a:r>
            <a:r>
              <a:rPr lang="en-US" sz="2000" dirty="0" smtClean="0"/>
              <a:t> die </a:t>
            </a:r>
            <a:r>
              <a:rPr lang="en-US" sz="2000" dirty="0" err="1" smtClean="0"/>
              <a:t>Eizelle</a:t>
            </a:r>
            <a:r>
              <a:rPr lang="en-US" sz="2000" dirty="0" smtClean="0"/>
              <a:t> </a:t>
            </a:r>
            <a:r>
              <a:rPr lang="en-US" sz="2000" dirty="0" err="1" smtClean="0"/>
              <a:t>direckt</a:t>
            </a:r>
            <a:r>
              <a:rPr lang="en-US" sz="2000" dirty="0" smtClean="0"/>
              <a:t> ins </a:t>
            </a:r>
            <a:r>
              <a:rPr lang="en-US" sz="2000" dirty="0" err="1" smtClean="0"/>
              <a:t>Zytoplasma</a:t>
            </a:r>
            <a:r>
              <a:rPr lang="en-US" sz="2000" dirty="0" smtClean="0"/>
              <a:t> </a:t>
            </a:r>
            <a:r>
              <a:rPr lang="en-US" sz="2000" dirty="0" err="1" smtClean="0"/>
              <a:t>mithilfe</a:t>
            </a:r>
            <a:r>
              <a:rPr lang="en-US" sz="2000" dirty="0" smtClean="0"/>
              <a:t> </a:t>
            </a:r>
            <a:r>
              <a:rPr lang="en-US" sz="2000" dirty="0" err="1" smtClean="0"/>
              <a:t>einer</a:t>
            </a:r>
            <a:r>
              <a:rPr lang="en-US" sz="2000" dirty="0" smtClean="0"/>
              <a:t> </a:t>
            </a:r>
            <a:r>
              <a:rPr lang="en-US" sz="2000" dirty="0" err="1" smtClean="0"/>
              <a:t>Mikropipete</a:t>
            </a:r>
            <a:endParaRPr lang="en-US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Intrezytoplasmatische</a:t>
            </a:r>
            <a:r>
              <a:rPr lang="en-US" sz="2400" dirty="0" smtClean="0"/>
              <a:t> </a:t>
            </a:r>
            <a:r>
              <a:rPr lang="en-US" sz="2400" dirty="0" err="1" smtClean="0"/>
              <a:t>Spermieninjektion</a:t>
            </a:r>
            <a:endParaRPr lang="bg-BG" sz="2400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1928802"/>
            <a:ext cx="5072098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/>
              <a:t>Risiken</a:t>
            </a:r>
            <a:r>
              <a:rPr lang="en-US" sz="2800" dirty="0" smtClean="0"/>
              <a:t> und </a:t>
            </a:r>
            <a:r>
              <a:rPr lang="en-US" sz="2800" dirty="0" err="1" smtClean="0"/>
              <a:t>Komplikationen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err="1" smtClean="0"/>
              <a:t>Bei</a:t>
            </a:r>
            <a:r>
              <a:rPr lang="en-US" sz="2000" b="1" dirty="0" smtClean="0"/>
              <a:t> Frauen:</a:t>
            </a:r>
          </a:p>
          <a:p>
            <a:pPr>
              <a:buNone/>
            </a:pPr>
            <a:r>
              <a:rPr lang="en-US" sz="2000" b="1" dirty="0" smtClean="0"/>
              <a:t>           - </a:t>
            </a:r>
            <a:r>
              <a:rPr lang="en-US" sz="2000" b="1" dirty="0" err="1" smtClean="0"/>
              <a:t>duch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Hormonbehandlung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Übelkeit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Atemnot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Schmerzen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u.a</a:t>
            </a:r>
            <a:r>
              <a:rPr lang="en-US" sz="2000" b="1" dirty="0" smtClean="0"/>
              <a:t>.</a:t>
            </a:r>
          </a:p>
          <a:p>
            <a:pPr>
              <a:buNone/>
            </a:pPr>
            <a:r>
              <a:rPr lang="en-US" sz="2000" b="1" dirty="0" smtClean="0"/>
              <a:t>           - </a:t>
            </a:r>
            <a:r>
              <a:rPr lang="en-US" sz="2000" b="1" dirty="0" err="1" smtClean="0"/>
              <a:t>Mehrlingsschwngenschaft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       - </a:t>
            </a:r>
            <a:r>
              <a:rPr lang="en-US" sz="2000" b="1" dirty="0" err="1" smtClean="0"/>
              <a:t>Infektionen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Eierstöcke</a:t>
            </a:r>
            <a:r>
              <a:rPr lang="en-US" sz="2000" b="1" dirty="0" smtClean="0"/>
              <a:t> und </a:t>
            </a:r>
            <a:r>
              <a:rPr lang="en-US" sz="2000" b="1" dirty="0" err="1" smtClean="0"/>
              <a:t>Eileiter</a:t>
            </a:r>
            <a:endParaRPr lang="en-US" sz="2000" b="1" dirty="0" smtClean="0"/>
          </a:p>
          <a:p>
            <a:pPr>
              <a:buFont typeface="Wingdings" pitchFamily="2" charset="2"/>
              <a:buChar char="v"/>
            </a:pPr>
            <a:endParaRPr lang="en-US" sz="2000" b="1" dirty="0" smtClean="0"/>
          </a:p>
          <a:p>
            <a:pPr>
              <a:buFont typeface="Wingdings" pitchFamily="2" charset="2"/>
              <a:buChar char="v"/>
            </a:pPr>
            <a:endParaRPr lang="en-US" sz="2000" b="1" dirty="0" smtClean="0"/>
          </a:p>
          <a:p>
            <a:pPr>
              <a:buFont typeface="Wingdings" pitchFamily="2" charset="2"/>
              <a:buChar char="v"/>
            </a:pPr>
            <a:r>
              <a:rPr lang="en-US" sz="2000" b="1" dirty="0" err="1" smtClean="0"/>
              <a:t>Bei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Männer</a:t>
            </a:r>
            <a:r>
              <a:rPr lang="en-US" sz="2000" b="1" dirty="0" smtClean="0"/>
              <a:t>:</a:t>
            </a:r>
          </a:p>
          <a:p>
            <a:pPr>
              <a:buNone/>
            </a:pPr>
            <a:r>
              <a:rPr lang="en-US" sz="2000" b="1" dirty="0" smtClean="0"/>
              <a:t>           -</a:t>
            </a:r>
            <a:r>
              <a:rPr lang="en-US" sz="2000" b="1" dirty="0" err="1" smtClean="0"/>
              <a:t>Infektionen</a:t>
            </a:r>
            <a:r>
              <a:rPr lang="en-US" sz="2000" b="1" dirty="0" smtClean="0"/>
              <a:t> und </a:t>
            </a:r>
            <a:r>
              <a:rPr lang="en-US" sz="2000" b="1" dirty="0" err="1" smtClean="0"/>
              <a:t>Blutgefä</a:t>
            </a:r>
            <a:r>
              <a:rPr lang="el-GR" sz="2000" b="1" dirty="0" smtClean="0"/>
              <a:t>β</a:t>
            </a:r>
            <a:r>
              <a:rPr lang="en-US" sz="2000" b="1" dirty="0" err="1" smtClean="0"/>
              <a:t>everletzungen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Entnahme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Samenzellen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Hoden</a:t>
            </a:r>
            <a:r>
              <a:rPr lang="en-US" sz="2000" b="1" dirty="0" smtClean="0"/>
              <a:t> und </a:t>
            </a:r>
            <a:r>
              <a:rPr lang="en-US" sz="2000" b="1" smtClean="0"/>
              <a:t>Nebenhoden</a:t>
            </a:r>
            <a:endParaRPr lang="en-US" sz="20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121</Words>
  <Application>Microsoft Office PowerPoint</Application>
  <PresentationFormat>Bildschirmpräsentation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Verve</vt:lpstr>
      <vt:lpstr>Künstliche Befruchtung</vt:lpstr>
      <vt:lpstr>PowerPoint-Präsentation</vt:lpstr>
      <vt:lpstr>Vorbereitung</vt:lpstr>
      <vt:lpstr>  Samengewinnung</vt:lpstr>
      <vt:lpstr>PowerPoint-Präsentation</vt:lpstr>
      <vt:lpstr>PowerPoint-Präsentation</vt:lpstr>
      <vt:lpstr>Risiken und Komplikationen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Künstliche Befruchtung</dc:title>
  <dc:creator>Emo Picha</dc:creator>
  <cp:lastModifiedBy>Gerhard Wazel</cp:lastModifiedBy>
  <cp:revision>14</cp:revision>
  <dcterms:created xsi:type="dcterms:W3CDTF">2014-01-20T15:46:49Z</dcterms:created>
  <dcterms:modified xsi:type="dcterms:W3CDTF">2014-01-24T15:35:00Z</dcterms:modified>
</cp:coreProperties>
</file>