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0"/>
  </p:notesMasterIdLst>
  <p:sldIdLst>
    <p:sldId id="258" r:id="rId2"/>
    <p:sldId id="259" r:id="rId3"/>
    <p:sldId id="260" r:id="rId4"/>
    <p:sldId id="265" r:id="rId5"/>
    <p:sldId id="261" r:id="rId6"/>
    <p:sldId id="262" r:id="rId7"/>
    <p:sldId id="264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7168E3F-C9C8-4BBA-875F-7873431DC330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A179E2-7C83-43FA-8E46-7557A772FCF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20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altLang="de-DE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ACB522-9FDB-40BD-9B98-EED1C02FD4C7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Контейнер за бележ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altLang="de-DE" smtClean="0"/>
          </a:p>
        </p:txBody>
      </p:sp>
      <p:sp>
        <p:nvSpPr>
          <p:cNvPr id="19460" name="Контейнер за номер на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B65837-2DDB-4322-B3E7-7E9F45848D17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9108557 w 5760"/>
                <a:gd name="T3" fmla="*/ 0 h 528"/>
                <a:gd name="T4" fmla="*/ 9108557 w 5760"/>
                <a:gd name="T5" fmla="*/ 838200 h 528"/>
                <a:gd name="T6" fmla="*/ 75905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8726EA0-62CF-4F4B-BB07-D2F03A4AFC8D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097014A-D56A-4F74-9762-2B4EB604060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0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60BEE-FBBD-4E36-8ED0-867597DC6769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35D4E-DA6E-4FF1-985B-6FFBF7DF153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2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1063-780C-4724-AED6-4E95C7F2FE11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7E175-48B7-4C2D-9E43-B6F0143EC8A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70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D7365-8D48-471D-B2A7-39506DD641DA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EF159-FFFC-4799-A17F-79CD7E5C710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7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63EC4D-8FD6-4BEA-9C25-4C80E712ED5F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10B4B5-AD28-4798-AEFA-FA7A9891682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458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0841AE-A450-47A3-BA8E-6873F8CE4168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47B8DF-5571-4D33-BD7A-FC224DE0401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875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197D5A-0845-41F6-83B2-34D10B029054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2C35BD-8C1E-4C4E-986C-2CEE6BD08C2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22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6839D8-BEFC-463F-B064-5381E6F29A60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F2F3F2-1EB7-456F-9374-54DD1EEB7F7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228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A8FBF-4F9E-4C64-B373-0D2DE1013B45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13DAA-2128-43BE-9B0A-12A758F6AD2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1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5D67F7-BEBF-43FF-95AE-39B3ACB65AAA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D6A721-48E0-45E9-9131-1C9E5E0A718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35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62E2037-AF85-4320-AAFC-102A1A213EE7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0870549-3E56-4BB6-AE01-31DFDE958B9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527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947248F-DA12-43A8-AD92-2AAEEC5882E5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EFCFB5B-6DC3-43EA-B35F-9D0A190E5C5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1" r:id="rId2"/>
    <p:sldLayoutId id="2147483846" r:id="rId3"/>
    <p:sldLayoutId id="2147483847" r:id="rId4"/>
    <p:sldLayoutId id="2147483848" r:id="rId5"/>
    <p:sldLayoutId id="2147483849" r:id="rId6"/>
    <p:sldLayoutId id="2147483842" r:id="rId7"/>
    <p:sldLayoutId id="2147483850" r:id="rId8"/>
    <p:sldLayoutId id="2147483851" r:id="rId9"/>
    <p:sldLayoutId id="2147483843" r:id="rId10"/>
    <p:sldLayoutId id="21474838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Картина 9" descr="C:\Users\User\Desktop\leber_koerper-870x43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625" y="1285875"/>
            <a:ext cx="8286750" cy="414337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Leberzirrhose</a:t>
            </a:r>
            <a:endParaRPr lang="en-US" dirty="0"/>
          </a:p>
        </p:txBody>
      </p:sp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2571750" y="5857875"/>
            <a:ext cx="6215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en-US" altLang="de-DE"/>
              <a:t>Von Miroslav Raikov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de-DE" sz="2800" smtClean="0"/>
              <a:t>Krankhafter Zustand der Leber</a:t>
            </a:r>
          </a:p>
          <a:p>
            <a:pPr eaLnBrk="1" hangingPunct="1"/>
            <a:r>
              <a:rPr lang="en-US" altLang="de-DE" sz="2800" smtClean="0"/>
              <a:t>Die Leber           ver</a:t>
            </a:r>
            <a:r>
              <a:rPr lang="de-DE" altLang="de-DE" sz="2800" smtClean="0"/>
              <a:t>härtet sich und schrumpft                         </a:t>
            </a:r>
          </a:p>
          <a:p>
            <a:pPr eaLnBrk="1" hangingPunct="1">
              <a:buFont typeface="Wingdings 3" pitchFamily="18" charset="2"/>
              <a:buNone/>
            </a:pPr>
            <a:r>
              <a:rPr lang="de-DE" altLang="de-DE" sz="2800" smtClean="0"/>
              <a:t>in narbiges Bindegewebe sich umwandeln</a:t>
            </a:r>
            <a:endParaRPr lang="en-US" altLang="de-DE" sz="28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flipV="1">
            <a:off x="2916238" y="2071688"/>
            <a:ext cx="71437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ight Arrow 7"/>
          <p:cNvSpPr/>
          <p:nvPr/>
        </p:nvSpPr>
        <p:spPr>
          <a:xfrm flipV="1">
            <a:off x="7092950" y="2071688"/>
            <a:ext cx="71437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46" name="Картина 10" descr="C:\Users\User\Desktop\Risikofaktoren_und_die_Entstehung_560x3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3429000"/>
            <a:ext cx="6500813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bg-BG" dirty="0" smtClean="0"/>
              <a:t>nicht-alkoholische Fettleber</a:t>
            </a:r>
            <a:endParaRPr lang="de-DE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de-DE" dirty="0" smtClean="0"/>
              <a:t>Vererbbare Stoffwechselerkrankungen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bg-BG" dirty="0" smtClean="0"/>
              <a:t>alkoholbedingte</a:t>
            </a:r>
            <a:r>
              <a:rPr lang="bg-B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Fettlebererkrankung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Virushepatis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Ursachen</a:t>
            </a:r>
            <a:endParaRPr lang="en-US" dirty="0"/>
          </a:p>
        </p:txBody>
      </p:sp>
      <p:pic>
        <p:nvPicPr>
          <p:cNvPr id="11268" name="Picture 2" descr="C:\Users\PB\Desktop\62475714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3429000"/>
            <a:ext cx="4143375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3" descr="C:\Users\PB\Desktop\virus-hepatitis-b-17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4214813"/>
            <a:ext cx="3038475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g-BG" altLang="de-DE" smtClean="0"/>
              <a:t>kleinknotiger Typ</a:t>
            </a:r>
            <a:r>
              <a:rPr lang="en-US" altLang="de-DE" smtClean="0"/>
              <a:t> – bei alkoholmissbrauch</a:t>
            </a:r>
          </a:p>
          <a:p>
            <a:pPr eaLnBrk="1" hangingPunct="1"/>
            <a:r>
              <a:rPr lang="bg-BG" altLang="de-DE" smtClean="0"/>
              <a:t>großknotiger Typ</a:t>
            </a:r>
            <a:r>
              <a:rPr lang="en-US" altLang="de-DE" smtClean="0"/>
              <a:t> -</a:t>
            </a:r>
            <a:r>
              <a:rPr lang="bg-BG" altLang="de-DE" smtClean="0"/>
              <a:t> bei einer V</a:t>
            </a:r>
            <a:r>
              <a:rPr lang="en-US" altLang="de-DE" smtClean="0"/>
              <a:t>irushepatis</a:t>
            </a:r>
          </a:p>
          <a:p>
            <a:pPr eaLnBrk="1" hangingPunct="1"/>
            <a:r>
              <a:rPr lang="bg-BG" altLang="de-DE" smtClean="0"/>
              <a:t>Mischtyp, der sowohl</a:t>
            </a:r>
            <a:endParaRPr lang="en-US" altLang="de-DE" smtClean="0"/>
          </a:p>
          <a:p>
            <a:pPr eaLnBrk="1" hangingPunct="1">
              <a:buFont typeface="Wingdings 3" pitchFamily="18" charset="2"/>
              <a:buNone/>
            </a:pPr>
            <a:r>
              <a:rPr lang="bg-BG" altLang="de-DE" smtClean="0"/>
              <a:t> klein- als auch großknotige </a:t>
            </a:r>
            <a:endParaRPr lang="en-US" altLang="de-DE" smtClean="0"/>
          </a:p>
          <a:p>
            <a:pPr eaLnBrk="1" hangingPunct="1">
              <a:buFont typeface="Wingdings 3" pitchFamily="18" charset="2"/>
              <a:buNone/>
            </a:pPr>
            <a:r>
              <a:rPr lang="bg-BG" altLang="de-DE" smtClean="0"/>
              <a:t>Anteile aufweist</a:t>
            </a:r>
            <a:endParaRPr lang="en-US" altLang="de-DE" smtClean="0"/>
          </a:p>
          <a:p>
            <a:pPr eaLnBrk="1" hangingPunct="1">
              <a:buFont typeface="Wingdings 3" pitchFamily="18" charset="2"/>
              <a:buNone/>
            </a:pPr>
            <a:endParaRPr lang="en-US" altLang="de-DE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Typen</a:t>
            </a:r>
            <a:endParaRPr lang="en-US" dirty="0"/>
          </a:p>
        </p:txBody>
      </p:sp>
      <p:pic>
        <p:nvPicPr>
          <p:cNvPr id="12292" name="Picture 2" descr="C:\Users\PB\Desktop\677920_03_2_S10_Leberzirrhose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2786063"/>
            <a:ext cx="3195638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g-BG" altLang="de-DE" sz="2400" smtClean="0"/>
              <a:t>Müdigkeit</a:t>
            </a:r>
            <a:endParaRPr lang="en-US" altLang="de-DE" sz="2400" smtClean="0"/>
          </a:p>
          <a:p>
            <a:pPr eaLnBrk="1" hangingPunct="1"/>
            <a:r>
              <a:rPr lang="bg-BG" altLang="de-DE" sz="2400" smtClean="0"/>
              <a:t>Druck</a:t>
            </a:r>
            <a:r>
              <a:rPr lang="de-DE" altLang="de-DE" sz="2400" smtClean="0"/>
              <a:t> oder </a:t>
            </a:r>
            <a:r>
              <a:rPr lang="bg-BG" altLang="de-DE" sz="2400" smtClean="0"/>
              <a:t>V</a:t>
            </a:r>
            <a:r>
              <a:rPr lang="de-DE" altLang="de-DE" sz="2400" smtClean="0"/>
              <a:t>öllegefühl</a:t>
            </a:r>
            <a:r>
              <a:rPr lang="bg-BG" altLang="de-DE" sz="2400" smtClean="0"/>
              <a:t> im Oberbauch</a:t>
            </a:r>
            <a:endParaRPr lang="de-DE" altLang="de-DE" sz="2400" smtClean="0"/>
          </a:p>
          <a:p>
            <a:pPr eaLnBrk="1" hangingPunct="1"/>
            <a:r>
              <a:rPr lang="de-DE" altLang="de-DE" sz="2400" smtClean="0"/>
              <a:t>Gewichtverlust</a:t>
            </a:r>
          </a:p>
          <a:p>
            <a:pPr eaLnBrk="1" hangingPunct="1"/>
            <a:r>
              <a:rPr lang="de-DE" altLang="de-DE" sz="2400" smtClean="0"/>
              <a:t>man kann </a:t>
            </a:r>
            <a:r>
              <a:rPr lang="bg-BG" altLang="de-DE" sz="2400" smtClean="0"/>
              <a:t>vermindert</a:t>
            </a:r>
            <a:endParaRPr lang="de-DE" altLang="de-DE" sz="2400" smtClean="0"/>
          </a:p>
          <a:p>
            <a:pPr eaLnBrk="1" hangingPunct="1">
              <a:buFont typeface="Wingdings 3" pitchFamily="18" charset="2"/>
              <a:buNone/>
            </a:pPr>
            <a:r>
              <a:rPr lang="bg-BG" altLang="de-DE" sz="2400" smtClean="0"/>
              <a:t> leistungsfähig</a:t>
            </a:r>
            <a:r>
              <a:rPr lang="de-DE" altLang="de-DE" sz="2400" smtClean="0"/>
              <a:t> sein</a:t>
            </a:r>
          </a:p>
          <a:p>
            <a:pPr eaLnBrk="1" hangingPunct="1"/>
            <a:r>
              <a:rPr lang="bg-BG" altLang="de-DE" sz="2400" smtClean="0"/>
              <a:t>totale Weißfärbung </a:t>
            </a:r>
            <a:endParaRPr lang="de-DE" altLang="de-DE" sz="2400" smtClean="0"/>
          </a:p>
          <a:p>
            <a:pPr eaLnBrk="1" hangingPunct="1">
              <a:buFont typeface="Wingdings 3" pitchFamily="18" charset="2"/>
              <a:buNone/>
            </a:pPr>
            <a:r>
              <a:rPr lang="bg-BG" altLang="de-DE" sz="2400" smtClean="0"/>
              <a:t>der Nägel (Weißnägel)</a:t>
            </a:r>
            <a:endParaRPr lang="en-US" altLang="de-DE" sz="2400" smtClean="0"/>
          </a:p>
          <a:p>
            <a:pPr eaLnBrk="1" hangingPunct="1"/>
            <a:r>
              <a:rPr lang="bg-BG" altLang="de-DE" sz="2400" smtClean="0"/>
              <a:t>Gelbfärbung des A</a:t>
            </a:r>
            <a:r>
              <a:rPr lang="de-DE" altLang="de-DE" sz="2400" smtClean="0"/>
              <a:t>ugenweiß</a:t>
            </a:r>
          </a:p>
          <a:p>
            <a:pPr eaLnBrk="1" hangingPunct="1">
              <a:buFont typeface="Wingdings 3" pitchFamily="18" charset="2"/>
              <a:buNone/>
            </a:pPr>
            <a:r>
              <a:rPr lang="bg-BG" altLang="de-DE" sz="2400" smtClean="0"/>
              <a:t> und der Haut </a:t>
            </a:r>
            <a:endParaRPr lang="en-US" altLang="de-DE" sz="2400" smtClean="0"/>
          </a:p>
          <a:p>
            <a:pPr eaLnBrk="1" hangingPunct="1"/>
            <a:endParaRPr lang="de-DE" altLang="de-DE" sz="20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Symptomen</a:t>
            </a:r>
            <a:endParaRPr lang="en-US" dirty="0"/>
          </a:p>
        </p:txBody>
      </p:sp>
      <p:pic>
        <p:nvPicPr>
          <p:cNvPr id="13316" name="Картина 1" descr="C:\Users\User\Desktop\ikteru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3357563"/>
            <a:ext cx="3571875" cy="321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Картина 3" descr="C:\Users\User\Desktop\220px-Klinik_Weissnaegel_labe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571500"/>
            <a:ext cx="3463925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de-DE" sz="2800" smtClean="0"/>
              <a:t>Leberbiopsie</a:t>
            </a:r>
            <a:endParaRPr lang="en-US" altLang="de-DE" sz="2800" smtClean="0"/>
          </a:p>
          <a:p>
            <a:pPr eaLnBrk="1" hangingPunct="1"/>
            <a:r>
              <a:rPr lang="de-DE" altLang="de-DE" sz="2800" smtClean="0"/>
              <a:t>Blutuntersuchung</a:t>
            </a:r>
            <a:endParaRPr lang="en-US" altLang="de-DE" sz="2800" smtClean="0"/>
          </a:p>
          <a:p>
            <a:pPr eaLnBrk="1" hangingPunct="1"/>
            <a:r>
              <a:rPr lang="de-DE" altLang="de-DE" sz="2800" smtClean="0"/>
              <a:t>Ultraschalluntersuchung</a:t>
            </a:r>
            <a:endParaRPr lang="en-US" altLang="de-DE" sz="2800" smtClean="0"/>
          </a:p>
          <a:p>
            <a:pPr eaLnBrk="1" hangingPunct="1"/>
            <a:endParaRPr lang="en-US" altLang="de-DE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Diagnose</a:t>
            </a:r>
            <a:endParaRPr lang="en-US" dirty="0"/>
          </a:p>
        </p:txBody>
      </p:sp>
      <p:pic>
        <p:nvPicPr>
          <p:cNvPr id="14340" name="Картина 4" descr="C:\Users\User\Desktop\56497029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3357563"/>
            <a:ext cx="4357687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Картина 5" descr="C:\Users\User\Desktop\RTEmagicC_gastro_08.jp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0"/>
            <a:ext cx="4357687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Картина 6" descr="C:\Users\User\Desktop\ultraschall1_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86188"/>
            <a:ext cx="5429250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g-BG" altLang="de-DE" sz="2200" smtClean="0"/>
              <a:t>Leberschädigende</a:t>
            </a:r>
            <a:endParaRPr lang="de-DE" altLang="de-DE" sz="2200" smtClean="0"/>
          </a:p>
          <a:p>
            <a:pPr eaLnBrk="1" hangingPunct="1">
              <a:buFont typeface="Wingdings 3" pitchFamily="18" charset="2"/>
              <a:buNone/>
            </a:pPr>
            <a:r>
              <a:rPr lang="bg-BG" altLang="de-DE" sz="2200" smtClean="0"/>
              <a:t> Substanzen meiden!</a:t>
            </a:r>
            <a:endParaRPr lang="en-US" altLang="de-DE" sz="2200" smtClean="0"/>
          </a:p>
          <a:p>
            <a:pPr eaLnBrk="1" hangingPunct="1"/>
            <a:r>
              <a:rPr lang="bg-BG" altLang="de-DE" sz="2200" smtClean="0"/>
              <a:t>Auf die richtige</a:t>
            </a:r>
            <a:endParaRPr lang="de-DE" altLang="de-DE" sz="2200" smtClean="0"/>
          </a:p>
          <a:p>
            <a:pPr eaLnBrk="1" hangingPunct="1">
              <a:buFont typeface="Wingdings 3" pitchFamily="18" charset="2"/>
              <a:buNone/>
            </a:pPr>
            <a:r>
              <a:rPr lang="bg-BG" altLang="de-DE" sz="2200" smtClean="0"/>
              <a:t> </a:t>
            </a:r>
            <a:r>
              <a:rPr lang="de-DE" altLang="de-DE" sz="2200" smtClean="0"/>
              <a:t>Ernährung </a:t>
            </a:r>
            <a:r>
              <a:rPr lang="bg-BG" altLang="de-DE" sz="2200" smtClean="0"/>
              <a:t>achten!</a:t>
            </a:r>
            <a:endParaRPr lang="en-US" altLang="de-DE" sz="2200" smtClean="0"/>
          </a:p>
          <a:p>
            <a:pPr eaLnBrk="1" hangingPunct="1"/>
            <a:r>
              <a:rPr lang="de-DE" altLang="de-DE" sz="2200" smtClean="0"/>
              <a:t>Lebertransplantation</a:t>
            </a:r>
            <a:endParaRPr lang="en-US" altLang="de-DE" sz="2200" smtClean="0"/>
          </a:p>
          <a:p>
            <a:pPr eaLnBrk="1" hangingPunct="1">
              <a:buFont typeface="Wingdings 3" pitchFamily="18" charset="2"/>
              <a:buNone/>
            </a:pPr>
            <a:endParaRPr lang="en-US" altLang="de-DE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Therapie</a:t>
            </a:r>
            <a:endParaRPr lang="en-US" dirty="0"/>
          </a:p>
        </p:txBody>
      </p:sp>
      <p:pic>
        <p:nvPicPr>
          <p:cNvPr id="15364" name="Картина 11" descr="C:\Users\User\Desktop\kein-alkoho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714750"/>
            <a:ext cx="3786188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Картина 12" descr="C:\Users\User\Desktop\pyramid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57188"/>
            <a:ext cx="4429125" cy="585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63272" cy="93610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/>
            </a:r>
            <a:br>
              <a:rPr lang="en-US" dirty="0"/>
            </a:br>
            <a:endParaRPr lang="bg-BG" dirty="0"/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8175" y="2276475"/>
            <a:ext cx="5840413" cy="2146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</TotalTime>
  <Words>103</Words>
  <Application>Microsoft Office PowerPoint</Application>
  <PresentationFormat>Bildschirmpräsentation (4:3)</PresentationFormat>
  <Paragraphs>40</Paragraphs>
  <Slides>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Lucida Sans Unicode</vt:lpstr>
      <vt:lpstr>Arial</vt:lpstr>
      <vt:lpstr>Wingdings 3</vt:lpstr>
      <vt:lpstr>Verdana</vt:lpstr>
      <vt:lpstr>Wingdings 2</vt:lpstr>
      <vt:lpstr>Calibri</vt:lpstr>
      <vt:lpstr>Concourse</vt:lpstr>
      <vt:lpstr>Leberzirrhose</vt:lpstr>
      <vt:lpstr>Definition</vt:lpstr>
      <vt:lpstr>Ursachen</vt:lpstr>
      <vt:lpstr>Typen</vt:lpstr>
      <vt:lpstr>Symptomen</vt:lpstr>
      <vt:lpstr>Diagnose</vt:lpstr>
      <vt:lpstr>Therapie</vt:lpstr>
      <vt:lpstr>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Leberzirrhose</dc:title>
  <dc:creator>PB</dc:creator>
  <cp:lastModifiedBy>Gerhard Wazel</cp:lastModifiedBy>
  <cp:revision>9</cp:revision>
  <dcterms:created xsi:type="dcterms:W3CDTF">2014-01-22T19:20:26Z</dcterms:created>
  <dcterms:modified xsi:type="dcterms:W3CDTF">2014-01-24T15:36:06Z</dcterms:modified>
</cp:coreProperties>
</file>