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5E152-2A2C-487C-801E-1C390AA6122F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B950F48E-2945-4C98-BD53-E72D8F18D936}">
      <dgm:prSet phldrT="[Текст]" phldr="1"/>
      <dgm:spPr/>
      <dgm:t>
        <a:bodyPr/>
        <a:lstStyle/>
        <a:p>
          <a:endParaRPr lang="bg-BG"/>
        </a:p>
      </dgm:t>
    </dgm:pt>
    <dgm:pt modelId="{7A683039-C1DB-4BFC-A806-E9B585CF9B56}" type="parTrans" cxnId="{A3B4A316-5D2E-4CB5-AE66-F9CE51CCDA62}">
      <dgm:prSet/>
      <dgm:spPr/>
      <dgm:t>
        <a:bodyPr/>
        <a:lstStyle/>
        <a:p>
          <a:endParaRPr lang="bg-BG"/>
        </a:p>
      </dgm:t>
    </dgm:pt>
    <dgm:pt modelId="{CB77532B-ABDC-4175-BB9F-4BC3D4E7D06A}" type="sibTrans" cxnId="{A3B4A316-5D2E-4CB5-AE66-F9CE51CCDA6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bg-BG"/>
        </a:p>
      </dgm:t>
      <dgm:extLst>
        <a:ext uri="{E40237B7-FDA0-4F09-8148-C483321AD2D9}">
          <dgm14:cNvPr xmlns:dgm14="http://schemas.microsoft.com/office/drawing/2010/diagram" id="0" name="" descr="C:\Users\Tedi\Desktop\narkolepsie_schlaf_420.jpg"/>
        </a:ext>
      </dgm:extLst>
    </dgm:pt>
    <dgm:pt modelId="{2C8E1214-28BA-4563-9381-4EEEC584A259}" type="pres">
      <dgm:prSet presAssocID="{25E5E152-2A2C-487C-801E-1C390AA6122F}" presName="Name0" presStyleCnt="0">
        <dgm:presLayoutVars>
          <dgm:dir/>
        </dgm:presLayoutVars>
      </dgm:prSet>
      <dgm:spPr/>
    </dgm:pt>
    <dgm:pt modelId="{AB1C1891-E7B2-4535-814A-C113168C40BA}" type="pres">
      <dgm:prSet presAssocID="{CB77532B-ABDC-4175-BB9F-4BC3D4E7D06A}" presName="picture_1" presStyleLbl="bgImgPlace1" presStyleIdx="0" presStyleCnt="1" custScaleX="140362"/>
      <dgm:spPr/>
      <dgm:t>
        <a:bodyPr/>
        <a:lstStyle/>
        <a:p>
          <a:endParaRPr lang="bg-BG"/>
        </a:p>
      </dgm:t>
    </dgm:pt>
    <dgm:pt modelId="{29FE81C2-2C34-48C2-A2FC-61FCF71621F8}" type="pres">
      <dgm:prSet presAssocID="{B950F48E-2945-4C98-BD53-E72D8F18D93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5ED8AF0-8B5F-49C0-84BA-A6E83A3920CF}" type="pres">
      <dgm:prSet presAssocID="{25E5E152-2A2C-487C-801E-1C390AA6122F}" presName="maxNode" presStyleCnt="0"/>
      <dgm:spPr/>
    </dgm:pt>
    <dgm:pt modelId="{143B3326-F793-49F8-B421-511F71F67B87}" type="pres">
      <dgm:prSet presAssocID="{25E5E152-2A2C-487C-801E-1C390AA6122F}" presName="Name33" presStyleCnt="0"/>
      <dgm:spPr/>
    </dgm:pt>
  </dgm:ptLst>
  <dgm:cxnLst>
    <dgm:cxn modelId="{A3B4A316-5D2E-4CB5-AE66-F9CE51CCDA62}" srcId="{25E5E152-2A2C-487C-801E-1C390AA6122F}" destId="{B950F48E-2945-4C98-BD53-E72D8F18D936}" srcOrd="0" destOrd="0" parTransId="{7A683039-C1DB-4BFC-A806-E9B585CF9B56}" sibTransId="{CB77532B-ABDC-4175-BB9F-4BC3D4E7D06A}"/>
    <dgm:cxn modelId="{311755BC-12D6-4B21-BEEE-95DE7744F537}" type="presOf" srcId="{25E5E152-2A2C-487C-801E-1C390AA6122F}" destId="{2C8E1214-28BA-4563-9381-4EEEC584A259}" srcOrd="0" destOrd="0" presId="urn:microsoft.com/office/officeart/2008/layout/AccentedPicture"/>
    <dgm:cxn modelId="{13AF2F0C-452F-4F3A-B876-02DECB25E947}" type="presOf" srcId="{B950F48E-2945-4C98-BD53-E72D8F18D936}" destId="{29FE81C2-2C34-48C2-A2FC-61FCF71621F8}" srcOrd="0" destOrd="0" presId="urn:microsoft.com/office/officeart/2008/layout/AccentedPicture"/>
    <dgm:cxn modelId="{BAFA60D0-D064-44B9-8B0E-9D8EF2276ABF}" type="presOf" srcId="{CB77532B-ABDC-4175-BB9F-4BC3D4E7D06A}" destId="{AB1C1891-E7B2-4535-814A-C113168C40BA}" srcOrd="0" destOrd="0" presId="urn:microsoft.com/office/officeart/2008/layout/AccentedPicture"/>
    <dgm:cxn modelId="{0FC8C44C-0A16-45C9-A3DB-729EB8F967C2}" type="presParOf" srcId="{2C8E1214-28BA-4563-9381-4EEEC584A259}" destId="{AB1C1891-E7B2-4535-814A-C113168C40BA}" srcOrd="0" destOrd="0" presId="urn:microsoft.com/office/officeart/2008/layout/AccentedPicture"/>
    <dgm:cxn modelId="{9F620B2D-37CA-4D9C-B4FA-1CCDB6471205}" type="presParOf" srcId="{2C8E1214-28BA-4563-9381-4EEEC584A259}" destId="{29FE81C2-2C34-48C2-A2FC-61FCF71621F8}" srcOrd="1" destOrd="0" presId="urn:microsoft.com/office/officeart/2008/layout/AccentedPicture"/>
    <dgm:cxn modelId="{B6B5311A-E617-4446-A256-98405A82FF49}" type="presParOf" srcId="{2C8E1214-28BA-4563-9381-4EEEC584A259}" destId="{C5ED8AF0-8B5F-49C0-84BA-A6E83A3920CF}" srcOrd="2" destOrd="0" presId="urn:microsoft.com/office/officeart/2008/layout/AccentedPicture"/>
    <dgm:cxn modelId="{4E6F7111-E2AD-48F2-A569-0E5750FC9A08}" type="presParOf" srcId="{C5ED8AF0-8B5F-49C0-84BA-A6E83A3920CF}" destId="{143B3326-F793-49F8-B421-511F71F67B8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C1891-E7B2-4535-814A-C113168C40BA}">
      <dsp:nvSpPr>
        <dsp:cNvPr id="0" name=""/>
        <dsp:cNvSpPr/>
      </dsp:nvSpPr>
      <dsp:spPr>
        <a:xfrm>
          <a:off x="539550" y="0"/>
          <a:ext cx="2677957" cy="243353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E81C2-2C34-48C2-A2FC-61FCF71621F8}">
      <dsp:nvSpPr>
        <dsp:cNvPr id="0" name=""/>
        <dsp:cNvSpPr/>
      </dsp:nvSpPr>
      <dsp:spPr>
        <a:xfrm>
          <a:off x="1000897" y="973415"/>
          <a:ext cx="1469078" cy="1460122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b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3500" kern="1200"/>
        </a:p>
      </dsp:txBody>
      <dsp:txXfrm>
        <a:off x="1000897" y="973415"/>
        <a:ext cx="1469078" cy="1460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73CC536-4F3D-4E22-A9F1-A3C6D40310AC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‹Nr.›</a:t>
            </a:fld>
            <a:endParaRPr lang="bg-BG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‹Nr.›</a:t>
            </a:fld>
            <a:endParaRPr lang="bg-BG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‹Nr.›</a:t>
            </a:fld>
            <a:endParaRPr lang="bg-BG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‹Nr.›</a:t>
            </a:fld>
            <a:endParaRPr lang="bg-BG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‹Nr.›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‹Nr.›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ctrTitle"/>
          </p:nvPr>
        </p:nvSpPr>
        <p:spPr/>
        <p:txBody>
          <a:bodyPr>
            <a:prstTxWarp prst="textInflate">
              <a:avLst/>
            </a:prstTxWarp>
          </a:bodyPr>
          <a:lstStyle/>
          <a:p>
            <a:r>
              <a:rPr lang="en-US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narkolepsie</a:t>
            </a:r>
            <a:endParaRPr lang="bg-BG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2051720" y="4941168"/>
            <a:ext cx="6400800" cy="762000"/>
          </a:xfrm>
        </p:spPr>
        <p:txBody>
          <a:bodyPr/>
          <a:lstStyle/>
          <a:p>
            <a:r>
              <a:rPr lang="bg-BG" i="0" dirty="0" smtClean="0"/>
              <a:t>Изготвил:</a:t>
            </a:r>
            <a:r>
              <a:rPr lang="bg-BG" i="0" dirty="0" err="1" smtClean="0"/>
              <a:t>Теодорика</a:t>
            </a:r>
            <a:r>
              <a:rPr lang="bg-BG" i="0" dirty="0" smtClean="0"/>
              <a:t> 12гр</a:t>
            </a:r>
            <a:endParaRPr lang="bg-BG" i="0" dirty="0"/>
          </a:p>
        </p:txBody>
      </p:sp>
    </p:spTree>
    <p:extLst>
      <p:ext uri="{BB962C8B-B14F-4D97-AF65-F5344CB8AC3E}">
        <p14:creationId xmlns:p14="http://schemas.microsoft.com/office/powerpoint/2010/main" val="14281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но изнесено означение 4"/>
          <p:cNvSpPr/>
          <p:nvPr/>
        </p:nvSpPr>
        <p:spPr>
          <a:xfrm>
            <a:off x="107504" y="3284984"/>
            <a:ext cx="8280920" cy="252028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Овално изнесено означение 3"/>
          <p:cNvSpPr/>
          <p:nvPr/>
        </p:nvSpPr>
        <p:spPr>
          <a:xfrm>
            <a:off x="0" y="1700808"/>
            <a:ext cx="7812360" cy="144016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218" name="Picture 2" descr="C:\Users\Tedi\Desktop\schla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71800" cy="210194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400800" cy="1216496"/>
          </a:xfrm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r>
              <a:rPr lang="en-US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z</a:t>
            </a:r>
            <a:r>
              <a:rPr lang="en-US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itaten</a:t>
            </a:r>
            <a:endParaRPr lang="bg-BG" dirty="0">
              <a:solidFill>
                <a:srgbClr val="00B05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87624" y="1916832"/>
            <a:ext cx="6400800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bg-BG" i="1" dirty="0">
                <a:cs typeface="Angsana New" panose="02020603050405020304" pitchFamily="18" charset="-34"/>
              </a:rPr>
              <a:t>„</a:t>
            </a:r>
            <a:r>
              <a:rPr lang="de-DE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In </a:t>
            </a:r>
            <a:r>
              <a:rPr lang="de-DE" dirty="0">
                <a:latin typeface="Angsana New" panose="02020603050405020304" pitchFamily="18" charset="-34"/>
                <a:cs typeface="Angsana New" panose="02020603050405020304" pitchFamily="18" charset="-34"/>
              </a:rPr>
              <a:t>Situationen, in </a:t>
            </a:r>
            <a:r>
              <a:rPr lang="de-DE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denen ich </a:t>
            </a:r>
            <a:r>
              <a:rPr lang="de-DE" dirty="0">
                <a:latin typeface="Angsana New" panose="02020603050405020304" pitchFamily="18" charset="-34"/>
                <a:cs typeface="Angsana New" panose="02020603050405020304" pitchFamily="18" charset="-34"/>
              </a:rPr>
              <a:t>nur Zuschauer oder Zuhörer war, zog es mir plötzlich die Augen zu. </a:t>
            </a:r>
            <a:r>
              <a:rPr lang="de-DE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Auch beim </a:t>
            </a:r>
            <a:r>
              <a:rPr lang="de-DE" dirty="0">
                <a:latin typeface="Angsana New" panose="02020603050405020304" pitchFamily="18" charset="-34"/>
                <a:cs typeface="Angsana New" panose="02020603050405020304" pitchFamily="18" charset="-34"/>
              </a:rPr>
              <a:t>Essen schlief ich ein, den letzten Bissen noch im Mund. Schließlich war </a:t>
            </a:r>
            <a:r>
              <a:rPr lang="de-DE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es soweit</a:t>
            </a:r>
            <a:r>
              <a:rPr lang="de-DE" dirty="0">
                <a:latin typeface="Angsana New" panose="02020603050405020304" pitchFamily="18" charset="-34"/>
                <a:cs typeface="Angsana New" panose="02020603050405020304" pitchFamily="18" charset="-34"/>
              </a:rPr>
              <a:t>, dass ich auch mitten im Gespräch einschlief</a:t>
            </a:r>
            <a:r>
              <a:rPr lang="de-DE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.“</a:t>
            </a:r>
          </a:p>
          <a:p>
            <a:pPr indent="0">
              <a:buNone/>
            </a:pPr>
            <a:r>
              <a:rPr lang="de-DE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„Du fällst um, ohne dass du etwas dagegen tun kannst; aber man ist </a:t>
            </a:r>
            <a:r>
              <a:rPr lang="de-DE" i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nochvoll</a:t>
            </a:r>
            <a:r>
              <a:rPr lang="de-DE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de-DE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da, bekommt alles mit, was um einen herum passiert. Man kann nur </a:t>
            </a:r>
            <a:r>
              <a:rPr lang="de-DE" i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nichtssagen</a:t>
            </a:r>
            <a:r>
              <a:rPr lang="de-DE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, sich nicht bewegen.“ „Es gab aber noch eine andere </a:t>
            </a:r>
            <a:r>
              <a:rPr lang="de-DE" i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unangenehmeSache</a:t>
            </a:r>
            <a:r>
              <a:rPr lang="de-DE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. Ich musste beim Witze-Erzählen, bei plötzlichem Anruf, bei </a:t>
            </a:r>
            <a:r>
              <a:rPr lang="de-DE" i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überraschendemSehen</a:t>
            </a:r>
            <a:r>
              <a:rPr lang="de-DE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de-DE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eines Bekannten oder wenn mich beim Lesen etwas </a:t>
            </a:r>
            <a:r>
              <a:rPr lang="de-DE" i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besondersberührte</a:t>
            </a:r>
            <a:r>
              <a:rPr lang="de-DE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de-DE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und ergriff, höllisch aufpassen, weil dann plötzlich auch </a:t>
            </a:r>
            <a:r>
              <a:rPr lang="de-DE" i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dieMuskeln</a:t>
            </a:r>
            <a:r>
              <a:rPr lang="de-DE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de-DE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versagten. Passierte das beim Gehen, musste ich stehen bleiben </a:t>
            </a:r>
            <a:r>
              <a:rPr lang="de-DE" i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undmich</a:t>
            </a:r>
            <a:r>
              <a:rPr lang="de-DE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de-DE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ganz darauf konzentrieren, nicht zusammenzusacken.“</a:t>
            </a:r>
            <a:endParaRPr lang="bg-BG" dirty="0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84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15616" y="908720"/>
            <a:ext cx="6400800" cy="6624736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Spielfilme</a:t>
            </a:r>
            <a:r>
              <a:rPr lang="bg-B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Narkolepsie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bg-B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irgendeiner</a:t>
            </a:r>
            <a:r>
              <a:rPr lang="bg-B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bg-B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zeigen</a:t>
            </a:r>
            <a:r>
              <a:rPr lang="bg-B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bg-B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erwähnen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bg-BG" b="1" dirty="0" err="1"/>
              <a:t>The</a:t>
            </a:r>
            <a:r>
              <a:rPr lang="bg-BG" b="1" dirty="0"/>
              <a:t> </a:t>
            </a:r>
            <a:r>
              <a:rPr lang="bg-BG" b="1" dirty="0" err="1"/>
              <a:t>Wrong</a:t>
            </a:r>
            <a:r>
              <a:rPr lang="bg-BG" b="1" dirty="0"/>
              <a:t> </a:t>
            </a:r>
            <a:r>
              <a:rPr lang="bg-BG" b="1" dirty="0" err="1" smtClean="0"/>
              <a:t>Man</a:t>
            </a:r>
            <a:r>
              <a:rPr lang="bg-BG" b="1" dirty="0"/>
              <a:t/>
            </a:r>
            <a:br>
              <a:rPr lang="bg-BG" b="1" dirty="0"/>
            </a:br>
            <a:r>
              <a:rPr lang="bg-BG" b="1" dirty="0" err="1"/>
              <a:t>Regie</a:t>
            </a:r>
            <a:r>
              <a:rPr lang="bg-BG" b="1" dirty="0"/>
              <a:t>: </a:t>
            </a:r>
            <a:r>
              <a:rPr lang="bg-BG" b="1" dirty="0" err="1"/>
              <a:t>Alfred</a:t>
            </a:r>
            <a:r>
              <a:rPr lang="bg-BG" b="1" dirty="0"/>
              <a:t> </a:t>
            </a:r>
            <a:r>
              <a:rPr lang="bg-BG" b="1" dirty="0" err="1" smtClean="0"/>
              <a:t>Hitchcock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bg-BG" b="1" dirty="0"/>
              <a:t>Austin </a:t>
            </a:r>
            <a:r>
              <a:rPr lang="bg-BG" b="1" dirty="0" err="1"/>
              <a:t>Powers</a:t>
            </a:r>
            <a:r>
              <a:rPr lang="bg-BG" b="1" dirty="0"/>
              <a:t> / </a:t>
            </a:r>
            <a:r>
              <a:rPr lang="bg-BG" b="1" dirty="0" err="1"/>
              <a:t>Man</a:t>
            </a:r>
            <a:r>
              <a:rPr lang="bg-BG" b="1" dirty="0"/>
              <a:t> Of </a:t>
            </a:r>
            <a:r>
              <a:rPr lang="bg-BG" b="1" dirty="0" err="1"/>
              <a:t>Mystery</a:t>
            </a:r>
            <a:r>
              <a:rPr lang="bg-BG" b="1" dirty="0"/>
              <a:t/>
            </a:r>
            <a:br>
              <a:rPr lang="bg-BG" b="1" dirty="0"/>
            </a:br>
            <a:r>
              <a:rPr lang="bg-BG" b="1" dirty="0" err="1"/>
              <a:t>Regie</a:t>
            </a:r>
            <a:r>
              <a:rPr lang="bg-BG" b="1" dirty="0"/>
              <a:t>: </a:t>
            </a:r>
            <a:r>
              <a:rPr lang="bg-BG" b="1" dirty="0" err="1"/>
              <a:t>Jay</a:t>
            </a:r>
            <a:r>
              <a:rPr lang="bg-BG" b="1" dirty="0"/>
              <a:t> </a:t>
            </a:r>
            <a:r>
              <a:rPr lang="bg-BG" b="1" dirty="0" err="1" smtClean="0"/>
              <a:t>Roach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bg-BG" b="1" dirty="0" err="1"/>
              <a:t>Addicted</a:t>
            </a:r>
            <a:r>
              <a:rPr lang="bg-BG" b="1" dirty="0"/>
              <a:t> To </a:t>
            </a:r>
            <a:r>
              <a:rPr lang="bg-BG" b="1" dirty="0" err="1"/>
              <a:t>Love</a:t>
            </a:r>
            <a:r>
              <a:rPr lang="bg-BG" b="1" dirty="0"/>
              <a:t> / </a:t>
            </a:r>
            <a:r>
              <a:rPr lang="bg-BG" b="1" dirty="0" err="1"/>
              <a:t>In</a:t>
            </a:r>
            <a:r>
              <a:rPr lang="bg-BG" b="1" dirty="0"/>
              <a:t> </a:t>
            </a:r>
            <a:r>
              <a:rPr lang="bg-BG" b="1" dirty="0" err="1"/>
              <a:t>Sachen</a:t>
            </a:r>
            <a:r>
              <a:rPr lang="bg-BG" b="1" dirty="0"/>
              <a:t> </a:t>
            </a:r>
            <a:r>
              <a:rPr lang="bg-BG" b="1" dirty="0" err="1"/>
              <a:t>Liebe</a:t>
            </a:r>
            <a:r>
              <a:rPr lang="bg-BG" b="1" dirty="0"/>
              <a:t/>
            </a:r>
            <a:br>
              <a:rPr lang="bg-BG" b="1" dirty="0"/>
            </a:br>
            <a:r>
              <a:rPr lang="bg-BG" b="1" dirty="0" err="1"/>
              <a:t>Regie</a:t>
            </a:r>
            <a:r>
              <a:rPr lang="bg-BG" b="1" dirty="0"/>
              <a:t>: </a:t>
            </a:r>
            <a:r>
              <a:rPr lang="bg-BG" b="1" dirty="0" err="1"/>
              <a:t>Griffin</a:t>
            </a:r>
            <a:r>
              <a:rPr lang="bg-BG" b="1" dirty="0"/>
              <a:t> </a:t>
            </a:r>
            <a:r>
              <a:rPr lang="bg-BG" b="1" dirty="0" err="1" smtClean="0"/>
              <a:t>Dunne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bg-BG" b="1" dirty="0" err="1"/>
              <a:t>Patch</a:t>
            </a:r>
            <a:r>
              <a:rPr lang="bg-BG" b="1" dirty="0"/>
              <a:t> </a:t>
            </a:r>
            <a:r>
              <a:rPr lang="bg-BG" b="1" dirty="0" err="1"/>
              <a:t>Adams</a:t>
            </a:r>
            <a:r>
              <a:rPr lang="bg-BG" b="1" dirty="0"/>
              <a:t/>
            </a:r>
            <a:br>
              <a:rPr lang="bg-BG" b="1" dirty="0"/>
            </a:br>
            <a:r>
              <a:rPr lang="bg-BG" b="1" dirty="0" err="1"/>
              <a:t>Regie</a:t>
            </a:r>
            <a:r>
              <a:rPr lang="bg-BG" b="1" dirty="0"/>
              <a:t>: </a:t>
            </a:r>
            <a:r>
              <a:rPr lang="bg-BG" b="1" dirty="0" err="1"/>
              <a:t>Tom</a:t>
            </a:r>
            <a:r>
              <a:rPr lang="bg-BG" b="1" dirty="0"/>
              <a:t> </a:t>
            </a:r>
            <a:r>
              <a:rPr lang="bg-BG" b="1" dirty="0" err="1" smtClean="0"/>
              <a:t>Shadyac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bg-BG" b="1" dirty="0" err="1"/>
              <a:t>Moulin</a:t>
            </a:r>
            <a:r>
              <a:rPr lang="bg-BG" b="1" dirty="0"/>
              <a:t> </a:t>
            </a:r>
            <a:r>
              <a:rPr lang="bg-BG" b="1" dirty="0" err="1"/>
              <a:t>Rouge</a:t>
            </a:r>
            <a:r>
              <a:rPr lang="bg-BG" b="1" dirty="0"/>
              <a:t/>
            </a:r>
            <a:br>
              <a:rPr lang="bg-BG" b="1" dirty="0"/>
            </a:br>
            <a:r>
              <a:rPr lang="bg-BG" b="1" dirty="0" err="1"/>
              <a:t>Regie</a:t>
            </a:r>
            <a:r>
              <a:rPr lang="bg-BG" b="1" dirty="0"/>
              <a:t>: </a:t>
            </a:r>
            <a:r>
              <a:rPr lang="bg-BG" b="1" dirty="0" err="1"/>
              <a:t>Baz</a:t>
            </a:r>
            <a:r>
              <a:rPr lang="bg-BG" b="1" dirty="0"/>
              <a:t> </a:t>
            </a:r>
            <a:r>
              <a:rPr lang="bg-BG" b="1" dirty="0" err="1" smtClean="0"/>
              <a:t>Luhrman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bg-BG" b="1" dirty="0" err="1"/>
              <a:t>Shrek</a:t>
            </a:r>
            <a:r>
              <a:rPr lang="bg-BG" b="1" dirty="0"/>
              <a:t> </a:t>
            </a:r>
            <a:r>
              <a:rPr lang="bg-BG" b="1" dirty="0" err="1"/>
              <a:t>the</a:t>
            </a:r>
            <a:r>
              <a:rPr lang="bg-BG" b="1" dirty="0"/>
              <a:t> </a:t>
            </a:r>
            <a:r>
              <a:rPr lang="bg-BG" b="1" dirty="0" err="1"/>
              <a:t>Third</a:t>
            </a:r>
            <a:r>
              <a:rPr lang="bg-BG" b="1" dirty="0"/>
              <a:t> / </a:t>
            </a:r>
            <a:r>
              <a:rPr lang="bg-BG" b="1" dirty="0" err="1"/>
              <a:t>Shrek</a:t>
            </a:r>
            <a:r>
              <a:rPr lang="bg-BG" b="1" dirty="0"/>
              <a:t> </a:t>
            </a:r>
            <a:r>
              <a:rPr lang="bg-BG" b="1" dirty="0" err="1"/>
              <a:t>der</a:t>
            </a:r>
            <a:r>
              <a:rPr lang="bg-BG" b="1" dirty="0"/>
              <a:t> </a:t>
            </a:r>
            <a:r>
              <a:rPr lang="bg-BG" b="1" dirty="0" err="1"/>
              <a:t>Dritte</a:t>
            </a:r>
            <a:r>
              <a:rPr lang="bg-BG" dirty="0"/>
              <a:t/>
            </a:r>
            <a:br>
              <a:rPr lang="bg-BG" dirty="0"/>
            </a:br>
            <a:r>
              <a:rPr lang="bg-BG" b="1" dirty="0" err="1"/>
              <a:t>Regie</a:t>
            </a:r>
            <a:r>
              <a:rPr lang="bg-BG" b="1" dirty="0"/>
              <a:t>: </a:t>
            </a:r>
            <a:r>
              <a:rPr lang="bg-BG" b="1" dirty="0" err="1"/>
              <a:t>Chris</a:t>
            </a:r>
            <a:r>
              <a:rPr lang="bg-BG" b="1" dirty="0"/>
              <a:t> </a:t>
            </a:r>
            <a:r>
              <a:rPr lang="bg-BG" b="1" dirty="0" err="1"/>
              <a:t>Miller</a:t>
            </a:r>
            <a:r>
              <a:rPr lang="bg-BG" b="1" dirty="0"/>
              <a:t>, </a:t>
            </a:r>
            <a:r>
              <a:rPr lang="bg-BG" b="1" dirty="0" err="1"/>
              <a:t>Raman</a:t>
            </a:r>
            <a:r>
              <a:rPr lang="bg-BG" b="1" dirty="0"/>
              <a:t> </a:t>
            </a:r>
            <a:r>
              <a:rPr lang="bg-BG" b="1" dirty="0" err="1"/>
              <a:t>Hui</a:t>
            </a:r>
            <a:r>
              <a:rPr lang="bg-BG" b="1" dirty="0"/>
              <a:t> (</a:t>
            </a:r>
            <a:r>
              <a:rPr lang="bg-BG" b="1" dirty="0" err="1"/>
              <a:t>Co-Director</a:t>
            </a:r>
            <a:r>
              <a:rPr lang="bg-BG" b="1" dirty="0"/>
              <a:t>)</a:t>
            </a:r>
            <a:br>
              <a:rPr lang="bg-BG" b="1" dirty="0"/>
            </a:br>
            <a:r>
              <a:rPr lang="bg-BG" b="1" dirty="0"/>
              <a:t/>
            </a:r>
            <a:br>
              <a:rPr lang="bg-BG" b="1" dirty="0"/>
            </a:br>
            <a:endParaRPr lang="en-US" b="1" dirty="0" smtClean="0"/>
          </a:p>
          <a:p>
            <a:pPr indent="0">
              <a:buNone/>
            </a:pP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indent="0">
              <a:buNone/>
            </a:pPr>
            <a:r>
              <a:rPr lang="bg-BG" b="1" dirty="0"/>
              <a:t/>
            </a:r>
            <a:br>
              <a:rPr lang="bg-BG" b="1" dirty="0"/>
            </a:br>
            <a:r>
              <a:rPr lang="bg-BG" b="1" dirty="0"/>
              <a:t> </a:t>
            </a:r>
            <a:endParaRPr lang="bg-BG" dirty="0"/>
          </a:p>
          <a:p>
            <a:pPr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365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" y="36128"/>
            <a:ext cx="4642496" cy="6787332"/>
          </a:xfrm>
        </p:spPr>
      </p:pic>
      <p:pic>
        <p:nvPicPr>
          <p:cNvPr id="11267" name="Picture 3" descr="C:\Users\Tedi\Desktop\IMG_64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4999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Извита стрелка надолу 4"/>
          <p:cNvSpPr/>
          <p:nvPr/>
        </p:nvSpPr>
        <p:spPr>
          <a:xfrm>
            <a:off x="3203848" y="2708921"/>
            <a:ext cx="2448272" cy="93610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  <a:latin typeface="Arial Rounded MT Bold" panose="020F0704030504030204" pitchFamily="34" charset="0"/>
              </a:rPr>
              <a:t>Was </a:t>
            </a:r>
            <a:r>
              <a:rPr lang="en-US" dirty="0" err="1" smtClean="0"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  <a:latin typeface="Arial Rounded MT Bold" panose="020F0704030504030204" pitchFamily="34" charset="0"/>
              </a:rPr>
              <a:t>ist</a:t>
            </a:r>
            <a:r>
              <a:rPr lang="en-US" dirty="0" smtClean="0"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  <a:latin typeface="Arial Rounded MT Bold" panose="020F0704030504030204" pitchFamily="34" charset="0"/>
              </a:rPr>
              <a:t>narkolepsie</a:t>
            </a:r>
            <a:r>
              <a:rPr lang="en-US" dirty="0" smtClean="0"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?</a:t>
            </a:r>
            <a:endParaRPr lang="bg-BG" dirty="0">
              <a:solidFill>
                <a:srgbClr val="00B05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835696" y="2276872"/>
            <a:ext cx="5876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err="1">
                <a:latin typeface="Times New Roman"/>
                <a:ea typeface="Times New Roman"/>
              </a:rPr>
              <a:t>eine</a:t>
            </a:r>
            <a:r>
              <a:rPr lang="bg-BG" dirty="0">
                <a:latin typeface="Times New Roman"/>
                <a:ea typeface="Times New Roman"/>
              </a:rPr>
              <a:t> </a:t>
            </a:r>
            <a:r>
              <a:rPr lang="bg-BG" dirty="0" err="1">
                <a:latin typeface="Times New Roman"/>
                <a:ea typeface="Times New Roman"/>
              </a:rPr>
              <a:t>neurologische</a:t>
            </a:r>
            <a:r>
              <a:rPr lang="bg-BG" dirty="0">
                <a:latin typeface="Times New Roman"/>
                <a:ea typeface="Times New Roman"/>
              </a:rPr>
              <a:t> </a:t>
            </a:r>
            <a:r>
              <a:rPr lang="bg-BG" dirty="0" err="1">
                <a:latin typeface="Times New Roman"/>
                <a:ea typeface="Times New Roman"/>
              </a:rPr>
              <a:t>Erkrankung</a:t>
            </a:r>
            <a:r>
              <a:rPr lang="bg-BG" dirty="0">
                <a:latin typeface="Times New Roman"/>
                <a:ea typeface="Times New Roman"/>
              </a:rPr>
              <a:t>, </a:t>
            </a:r>
            <a:r>
              <a:rPr lang="bg-BG" dirty="0" err="1">
                <a:latin typeface="Times New Roman"/>
                <a:ea typeface="Times New Roman"/>
              </a:rPr>
              <a:t>bei</a:t>
            </a:r>
            <a:r>
              <a:rPr lang="bg-BG" dirty="0">
                <a:latin typeface="Times New Roman"/>
                <a:ea typeface="Times New Roman"/>
              </a:rPr>
              <a:t> </a:t>
            </a:r>
            <a:r>
              <a:rPr lang="bg-BG" dirty="0" err="1">
                <a:latin typeface="Times New Roman"/>
                <a:ea typeface="Times New Roman"/>
              </a:rPr>
              <a:t>der</a:t>
            </a:r>
            <a:r>
              <a:rPr lang="bg-BG" dirty="0">
                <a:latin typeface="Times New Roman"/>
                <a:ea typeface="Times New Roman"/>
              </a:rPr>
              <a:t> </a:t>
            </a:r>
            <a:r>
              <a:rPr lang="bg-BG" dirty="0" err="1">
                <a:latin typeface="Times New Roman"/>
                <a:ea typeface="Times New Roman"/>
              </a:rPr>
              <a:t>Menschen</a:t>
            </a:r>
            <a:r>
              <a:rPr lang="bg-BG" dirty="0">
                <a:latin typeface="Times New Roman"/>
                <a:ea typeface="Times New Roman"/>
              </a:rPr>
              <a:t> </a:t>
            </a:r>
            <a:r>
              <a:rPr lang="bg-BG" dirty="0" err="1">
                <a:latin typeface="Times New Roman"/>
                <a:ea typeface="Times New Roman"/>
              </a:rPr>
              <a:t>am</a:t>
            </a:r>
            <a:r>
              <a:rPr lang="bg-BG" dirty="0">
                <a:latin typeface="Times New Roman"/>
                <a:ea typeface="Times New Roman"/>
              </a:rPr>
              <a:t> </a:t>
            </a:r>
            <a:r>
              <a:rPr lang="bg-BG" dirty="0" err="1">
                <a:latin typeface="Times New Roman"/>
                <a:ea typeface="Times New Roman"/>
              </a:rPr>
              <a:t>helllichten</a:t>
            </a:r>
            <a:r>
              <a:rPr lang="bg-BG" dirty="0">
                <a:latin typeface="Times New Roman"/>
                <a:ea typeface="Times New Roman"/>
              </a:rPr>
              <a:t> </a:t>
            </a:r>
            <a:r>
              <a:rPr lang="bg-BG" dirty="0" err="1">
                <a:latin typeface="Times New Roman"/>
                <a:ea typeface="Times New Roman"/>
              </a:rPr>
              <a:t>Tag</a:t>
            </a:r>
            <a:r>
              <a:rPr lang="bg-BG" dirty="0">
                <a:latin typeface="Times New Roman"/>
                <a:ea typeface="Times New Roman"/>
              </a:rPr>
              <a:t> </a:t>
            </a:r>
            <a:r>
              <a:rPr lang="bg-BG" dirty="0" err="1">
                <a:latin typeface="Times New Roman"/>
                <a:ea typeface="Times New Roman"/>
              </a:rPr>
              <a:t>von</a:t>
            </a:r>
            <a:r>
              <a:rPr lang="bg-BG" dirty="0">
                <a:latin typeface="Times New Roman"/>
                <a:ea typeface="Times New Roman"/>
              </a:rPr>
              <a:t> </a:t>
            </a:r>
            <a:r>
              <a:rPr lang="bg-BG" dirty="0" err="1">
                <a:latin typeface="Times New Roman"/>
                <a:ea typeface="Times New Roman"/>
              </a:rPr>
              <a:t>Schlafattacken</a:t>
            </a:r>
            <a:r>
              <a:rPr lang="bg-BG" dirty="0">
                <a:latin typeface="Times New Roman"/>
                <a:ea typeface="Times New Roman"/>
              </a:rPr>
              <a:t> </a:t>
            </a:r>
            <a:r>
              <a:rPr lang="bg-BG" dirty="0" err="1">
                <a:latin typeface="Times New Roman"/>
                <a:ea typeface="Times New Roman"/>
              </a:rPr>
              <a:t>überfallen</a:t>
            </a:r>
            <a:r>
              <a:rPr lang="bg-BG" dirty="0">
                <a:latin typeface="Times New Roman"/>
                <a:ea typeface="Times New Roman"/>
              </a:rPr>
              <a:t> </a:t>
            </a:r>
            <a:r>
              <a:rPr lang="bg-BG" dirty="0" err="1">
                <a:latin typeface="Times New Roman"/>
                <a:ea typeface="Times New Roman"/>
              </a:rPr>
              <a:t>werden</a:t>
            </a:r>
            <a:endParaRPr lang="bg-BG" dirty="0"/>
          </a:p>
        </p:txBody>
      </p:sp>
      <p:pic>
        <p:nvPicPr>
          <p:cNvPr id="1028" name="Picture 4" descr="C:\Users\Tedi\Desktop\i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51" y="2940893"/>
            <a:ext cx="4457700" cy="29337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ово поле 6"/>
          <p:cNvSpPr txBox="1"/>
          <p:nvPr/>
        </p:nvSpPr>
        <p:spPr>
          <a:xfrm>
            <a:off x="5724128" y="3377203"/>
            <a:ext cx="30963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Synonyme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endParaRPr lang="en-US" sz="20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bg-BG" dirty="0">
                <a:latin typeface="Times New Roman"/>
                <a:ea typeface="Times New Roman"/>
              </a:rPr>
              <a:t>„</a:t>
            </a:r>
            <a:r>
              <a:rPr lang="bg-BG" dirty="0" err="1">
                <a:latin typeface="Times New Roman"/>
                <a:ea typeface="Times New Roman"/>
              </a:rPr>
              <a:t>Schlafkrankheit</a:t>
            </a:r>
            <a:r>
              <a:rPr lang="bg-BG" dirty="0">
                <a:latin typeface="Times New Roman"/>
                <a:ea typeface="Times New Roman"/>
              </a:rPr>
              <a:t>“, „</a:t>
            </a:r>
            <a:r>
              <a:rPr lang="bg-BG" dirty="0" err="1">
                <a:latin typeface="Times New Roman"/>
                <a:ea typeface="Times New Roman"/>
              </a:rPr>
              <a:t>Schlafsucht</a:t>
            </a:r>
            <a:r>
              <a:rPr lang="bg-BG" dirty="0" smtClean="0">
                <a:latin typeface="Times New Roman"/>
                <a:ea typeface="Times New Roman"/>
              </a:rPr>
              <a:t>“</a:t>
            </a:r>
            <a:endParaRPr lang="en-US" dirty="0" smtClean="0">
              <a:latin typeface="Times New Roman"/>
              <a:ea typeface="Times New Roman"/>
            </a:endParaRPr>
          </a:p>
          <a:p>
            <a:r>
              <a:rPr lang="bg-BG" dirty="0" smtClean="0">
                <a:latin typeface="Times New Roman"/>
                <a:ea typeface="Times New Roman"/>
              </a:rPr>
              <a:t>„</a:t>
            </a:r>
            <a:r>
              <a:rPr lang="bg-BG" dirty="0" err="1">
                <a:latin typeface="Times New Roman"/>
                <a:ea typeface="Times New Roman"/>
              </a:rPr>
              <a:t>Schlummersucht</a:t>
            </a:r>
            <a:r>
              <a:rPr lang="bg-BG" dirty="0">
                <a:latin typeface="Times New Roman"/>
                <a:ea typeface="Times New Roman"/>
              </a:rPr>
              <a:t>“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566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di\Desktop\buero_schlaf_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1392"/>
            <a:ext cx="3059832" cy="2501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Tedi\Desktop\schlaf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-7486"/>
            <a:ext cx="4730542" cy="3169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883768" y="1145466"/>
            <a:ext cx="6400800" cy="863558"/>
          </a:xfrm>
        </p:spPr>
        <p:txBody>
          <a:bodyPr>
            <a:scene3d>
              <a:camera prst="perspectiveContrastingLeftFacing"/>
              <a:lightRig rig="threePt" dir="t"/>
            </a:scene3d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beshreibung</a:t>
            </a:r>
            <a:endParaRPr lang="bg-BG" dirty="0">
              <a:solidFill>
                <a:srgbClr val="00B05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55576" y="1988840"/>
            <a:ext cx="6400800" cy="3048001"/>
          </a:xfrm>
        </p:spPr>
        <p:txBody>
          <a:bodyPr/>
          <a:lstStyle/>
          <a:p>
            <a:pPr indent="0">
              <a:buNone/>
            </a:pPr>
            <a:r>
              <a:rPr lang="en-US" dirty="0" err="1" smtClean="0">
                <a:solidFill>
                  <a:srgbClr val="CC0000"/>
                </a:solidFill>
                <a:latin typeface="Arial Black" panose="020B0A04020102020204" pitchFamily="34" charset="0"/>
              </a:rPr>
              <a:t>Formen</a:t>
            </a:r>
            <a:r>
              <a:rPr lang="en-US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:</a:t>
            </a:r>
          </a:p>
          <a:p>
            <a:pPr lvl="0"/>
            <a:r>
              <a:rPr lang="bg-BG" dirty="0" err="1"/>
              <a:t>Narkolepsie</a:t>
            </a:r>
            <a:r>
              <a:rPr lang="bg-BG" dirty="0"/>
              <a:t> </a:t>
            </a:r>
            <a:r>
              <a:rPr lang="bg-BG" dirty="0" err="1"/>
              <a:t>mit</a:t>
            </a:r>
            <a:r>
              <a:rPr lang="bg-BG" dirty="0"/>
              <a:t> </a:t>
            </a:r>
            <a:r>
              <a:rPr lang="bg-BG" dirty="0" err="1"/>
              <a:t>Kataplexie</a:t>
            </a:r>
            <a:r>
              <a:rPr lang="bg-BG" dirty="0"/>
              <a:t> (</a:t>
            </a:r>
            <a:r>
              <a:rPr lang="bg-BG" dirty="0" err="1"/>
              <a:t>Muskelerschlaffung</a:t>
            </a:r>
            <a:r>
              <a:rPr lang="bg-BG" dirty="0"/>
              <a:t>) = </a:t>
            </a:r>
            <a:r>
              <a:rPr lang="en-US" dirty="0" smtClean="0"/>
              <a:t>  </a:t>
            </a:r>
          </a:p>
          <a:p>
            <a:pPr lvl="0" indent="0">
              <a:buNone/>
            </a:pPr>
            <a:r>
              <a:rPr lang="en-US" dirty="0" smtClean="0"/>
              <a:t>     </a:t>
            </a:r>
            <a:r>
              <a:rPr lang="bg-BG" dirty="0" err="1" smtClean="0"/>
              <a:t>klassische</a:t>
            </a:r>
            <a:r>
              <a:rPr lang="bg-BG" dirty="0" smtClean="0"/>
              <a:t> </a:t>
            </a:r>
            <a:r>
              <a:rPr lang="bg-BG" dirty="0" err="1"/>
              <a:t>Narkolepsie</a:t>
            </a:r>
            <a:endParaRPr lang="bg-BG" dirty="0"/>
          </a:p>
          <a:p>
            <a:pPr lvl="0"/>
            <a:r>
              <a:rPr lang="bg-BG" dirty="0" err="1"/>
              <a:t>Narkolepsie</a:t>
            </a:r>
            <a:r>
              <a:rPr lang="bg-BG" dirty="0"/>
              <a:t> </a:t>
            </a:r>
            <a:r>
              <a:rPr lang="bg-BG" dirty="0" err="1"/>
              <a:t>ohne</a:t>
            </a:r>
            <a:r>
              <a:rPr lang="bg-BG" dirty="0"/>
              <a:t> </a:t>
            </a:r>
            <a:r>
              <a:rPr lang="bg-BG" dirty="0" err="1"/>
              <a:t>Kataplexie</a:t>
            </a:r>
            <a:endParaRPr lang="bg-BG" dirty="0"/>
          </a:p>
          <a:p>
            <a:r>
              <a:rPr lang="bg-BG" dirty="0" err="1"/>
              <a:t>Sekundäre</a:t>
            </a:r>
            <a:r>
              <a:rPr lang="bg-BG" dirty="0"/>
              <a:t> </a:t>
            </a:r>
            <a:r>
              <a:rPr lang="bg-BG" dirty="0" err="1"/>
              <a:t>Narkolepsie</a:t>
            </a:r>
            <a:r>
              <a:rPr lang="bg-BG" dirty="0"/>
              <a:t> </a:t>
            </a: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131840" y="4438459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Narrow" panose="020B0606020202030204" pitchFamily="34" charset="0"/>
              </a:rPr>
              <a:t>Narkoleptiker</a:t>
            </a:r>
            <a:r>
              <a:rPr lang="en-US" sz="2000" dirty="0" smtClean="0">
                <a:latin typeface="Arial Narrow" panose="020B0606020202030204" pitchFamily="34" charset="0"/>
              </a:rPr>
              <a:t> in </a:t>
            </a:r>
            <a:r>
              <a:rPr lang="en-US" sz="2000" dirty="0" err="1" smtClean="0">
                <a:latin typeface="Arial Narrow" panose="020B0606020202030204" pitchFamily="34" charset="0"/>
              </a:rPr>
              <a:t>Deutchland-rund</a:t>
            </a:r>
            <a:r>
              <a:rPr lang="en-US" sz="2000" dirty="0" smtClean="0">
                <a:latin typeface="Arial Narrow" panose="020B0606020202030204" pitchFamily="34" charset="0"/>
              </a:rPr>
              <a:t> 40 000</a:t>
            </a:r>
          </a:p>
          <a:p>
            <a:r>
              <a:rPr lang="en-US" sz="2000" dirty="0" err="1" smtClean="0">
                <a:latin typeface="Arial Narrow" panose="020B0606020202030204" pitchFamily="34" charset="0"/>
              </a:rPr>
              <a:t>Auftreten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zwischen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dem</a:t>
            </a:r>
            <a:r>
              <a:rPr lang="en-US" sz="2000" dirty="0" smtClean="0">
                <a:latin typeface="Arial Narrow" panose="020B0606020202030204" pitchFamily="34" charset="0"/>
              </a:rPr>
              <a:t> 10. und 20</a:t>
            </a:r>
            <a:r>
              <a:rPr lang="bg-BG" sz="2000" dirty="0" smtClean="0">
                <a:latin typeface="Arial Narrow" panose="020B0606020202030204" pitchFamily="34" charset="0"/>
              </a:rPr>
              <a:t>. </a:t>
            </a:r>
            <a:r>
              <a:rPr lang="en-US" sz="2000" dirty="0" smtClean="0">
                <a:latin typeface="Arial Narrow" panose="020B0606020202030204" pitchFamily="34" charset="0"/>
              </a:rPr>
              <a:t>und 30. und 40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Die </a:t>
            </a:r>
            <a:r>
              <a:rPr lang="de-DE" sz="2000" dirty="0" smtClean="0">
                <a:latin typeface="Arial Narrow" panose="020B0606020202030204" pitchFamily="34" charset="0"/>
              </a:rPr>
              <a:t>Lebensqualität-</a:t>
            </a:r>
            <a:r>
              <a:rPr lang="de-DE" sz="2000" dirty="0">
                <a:latin typeface="Arial Narrow" panose="020B0606020202030204" pitchFamily="34" charset="0"/>
              </a:rPr>
              <a:t>sehr </a:t>
            </a:r>
            <a:r>
              <a:rPr lang="de-DE" sz="2000" dirty="0" smtClean="0">
                <a:latin typeface="Arial Narrow" panose="020B0606020202030204" pitchFamily="34" charset="0"/>
              </a:rPr>
              <a:t>eingeschränkt</a:t>
            </a:r>
          </a:p>
          <a:p>
            <a:endParaRPr lang="en-US" sz="2000" dirty="0" smtClean="0">
              <a:latin typeface="Arial Narrow" panose="020B0606020202030204" pitchFamily="34" charset="0"/>
            </a:endParaRPr>
          </a:p>
        </p:txBody>
      </p:sp>
      <p:sp>
        <p:nvSpPr>
          <p:cNvPr id="6" name="Стрелка надясно 5"/>
          <p:cNvSpPr/>
          <p:nvPr/>
        </p:nvSpPr>
        <p:spPr>
          <a:xfrm>
            <a:off x="1619672" y="472514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97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Tedi\Desktop\762-image-narkolepsie--466x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4"/>
            <a:ext cx="4464496" cy="296673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324225" y="1412776"/>
            <a:ext cx="6400800" cy="685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Symptome</a:t>
            </a:r>
            <a:endParaRPr lang="bg-BG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71600" y="2996952"/>
            <a:ext cx="6400800" cy="304800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bg-BG" sz="3100" b="1" u="sng" dirty="0" err="1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Extreme</a:t>
            </a:r>
            <a:r>
              <a:rPr lang="bg-BG" sz="3100" b="1" u="sng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bg-BG" sz="3100" b="1" u="sng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Tagesschläfrigkeit</a:t>
            </a:r>
            <a:r>
              <a:rPr lang="bg-BG" sz="3100" b="1" u="sng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bg-BG" sz="3100" b="1" u="sng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und</a:t>
            </a:r>
            <a:r>
              <a:rPr lang="bg-BG" sz="3100" b="1" u="sng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bg-BG" sz="3100" b="1" u="sng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heftiger</a:t>
            </a:r>
            <a:r>
              <a:rPr lang="bg-BG" sz="3100" b="1" u="sng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bg-BG" sz="3100" b="1" u="sng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Schlafdrang</a:t>
            </a:r>
            <a:r>
              <a:rPr lang="bg-BG" sz="3100" b="1" u="sng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bg-BG" sz="2400" u="sng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342900" indent="-342900"/>
            <a:r>
              <a:rPr lang="en-US" sz="2400" u="sng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 Narrow" panose="020B0606020202030204" pitchFamily="34" charset="0"/>
              </a:rPr>
              <a:t>Hauptsymptom</a:t>
            </a:r>
            <a:r>
              <a:rPr lang="en-US" sz="240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</a:p>
          <a:p>
            <a:pPr marL="342900" indent="-342900"/>
            <a:r>
              <a:rPr lang="bg-BG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unwiderstehliches</a:t>
            </a:r>
            <a:r>
              <a:rPr lang="bg-BG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bg-BG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Schlafbedürfnis</a:t>
            </a:r>
            <a:r>
              <a:rPr lang="bg-BG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en-US" sz="24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42900" indent="-342900"/>
            <a:r>
              <a:rPr lang="bg-BG" sz="2400" dirty="0" smtClean="0">
                <a:solidFill>
                  <a:srgbClr val="00B0F0"/>
                </a:solidFill>
              </a:rPr>
              <a:t> </a:t>
            </a:r>
            <a:r>
              <a:rPr lang="bg-BG" sz="2400" dirty="0" err="1">
                <a:solidFill>
                  <a:srgbClr val="00B0F0"/>
                </a:solidFill>
              </a:rPr>
              <a:t>Tortur</a:t>
            </a:r>
            <a:r>
              <a:rPr lang="bg-BG" sz="2400" dirty="0">
                <a:solidFill>
                  <a:srgbClr val="00B0F0"/>
                </a:solidFill>
              </a:rPr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-</a:t>
            </a:r>
            <a:r>
              <a:rPr lang="bg-BG" sz="2400" dirty="0" err="1" smtClean="0">
                <a:solidFill>
                  <a:srgbClr val="00B0F0"/>
                </a:solidFill>
              </a:rPr>
              <a:t>langweilige</a:t>
            </a:r>
            <a:r>
              <a:rPr lang="bg-BG" sz="2400" dirty="0">
                <a:solidFill>
                  <a:srgbClr val="00B0F0"/>
                </a:solidFill>
              </a:rPr>
              <a:t>, </a:t>
            </a:r>
            <a:r>
              <a:rPr lang="bg-BG" sz="2400" dirty="0" err="1">
                <a:solidFill>
                  <a:srgbClr val="00B0F0"/>
                </a:solidFill>
              </a:rPr>
              <a:t>monotone</a:t>
            </a:r>
            <a:r>
              <a:rPr lang="bg-BG" sz="2400" dirty="0">
                <a:solidFill>
                  <a:srgbClr val="00B0F0"/>
                </a:solidFill>
              </a:rPr>
              <a:t>, </a:t>
            </a:r>
            <a:r>
              <a:rPr lang="bg-BG" sz="2400" dirty="0" err="1">
                <a:solidFill>
                  <a:srgbClr val="00B0F0"/>
                </a:solidFill>
              </a:rPr>
              <a:t>gleichförmige</a:t>
            </a:r>
            <a:r>
              <a:rPr lang="bg-BG" sz="2400" dirty="0">
                <a:solidFill>
                  <a:srgbClr val="00B0F0"/>
                </a:solidFill>
              </a:rPr>
              <a:t> </a:t>
            </a:r>
            <a:r>
              <a:rPr lang="bg-BG" sz="2400" dirty="0" err="1" smtClean="0">
                <a:solidFill>
                  <a:srgbClr val="00B0F0"/>
                </a:solidFill>
              </a:rPr>
              <a:t>Situationen</a:t>
            </a:r>
            <a:r>
              <a:rPr lang="en-US" sz="2400" dirty="0" smtClean="0">
                <a:solidFill>
                  <a:srgbClr val="00B0F0"/>
                </a:solidFill>
              </a:rPr>
              <a:t>,</a:t>
            </a:r>
            <a:r>
              <a:rPr lang="bg-BG" sz="2400" dirty="0"/>
              <a:t> </a:t>
            </a:r>
            <a:r>
              <a:rPr lang="bg-BG" sz="2400" dirty="0" err="1" smtClean="0">
                <a:solidFill>
                  <a:srgbClr val="00B0F0"/>
                </a:solidFill>
                <a:latin typeface="Arial Narrow" panose="020B0606020202030204" pitchFamily="34" charset="0"/>
              </a:rPr>
              <a:t>Passivität</a:t>
            </a:r>
            <a:endParaRPr lang="en-US" sz="24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marL="342900" indent="-342900"/>
            <a:r>
              <a:rPr lang="bg-BG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Narkoleptiker</a:t>
            </a:r>
            <a:r>
              <a:rPr lang="bg-BG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bg-BG" sz="2400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alkoholisiert</a:t>
            </a:r>
            <a:r>
              <a:rPr lang="en-US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aussieht</a:t>
            </a:r>
            <a:endParaRPr lang="bg-BG" sz="2400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marL="342900" indent="-342900"/>
            <a:endParaRPr lang="en-US" sz="24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marL="342900" indent="-342900"/>
            <a:endParaRPr lang="en-US" sz="24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42900" indent="-342900"/>
            <a:endParaRPr lang="bg-BG" sz="2400" dirty="0">
              <a:solidFill>
                <a:srgbClr val="000066"/>
              </a:solidFill>
            </a:endParaRPr>
          </a:p>
        </p:txBody>
      </p:sp>
      <p:pic>
        <p:nvPicPr>
          <p:cNvPr id="3075" name="Picture 3" descr="C:\Users\Tedi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998778"/>
            <a:ext cx="2619375" cy="1743075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Луна 4"/>
          <p:cNvSpPr/>
          <p:nvPr/>
        </p:nvSpPr>
        <p:spPr>
          <a:xfrm>
            <a:off x="8003232" y="1628800"/>
            <a:ext cx="457200" cy="9144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Tedi\Desktop\102343229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6291" cy="710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Контейнер за съдържание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Constantia" panose="02030602050306030303" pitchFamily="18" charset="0"/>
              </a:rPr>
              <a:t>b</a:t>
            </a:r>
            <a:r>
              <a:rPr lang="en-US" dirty="0" err="1" smtClean="0">
                <a:solidFill>
                  <a:srgbClr val="FF0000"/>
                </a:solidFill>
                <a:latin typeface="Constantia" panose="02030602050306030303" pitchFamily="18" charset="0"/>
              </a:rPr>
              <a:t>ei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bg-BG" dirty="0" err="1" smtClean="0">
                <a:solidFill>
                  <a:srgbClr val="FF0000"/>
                </a:solidFill>
              </a:rPr>
              <a:t>rund</a:t>
            </a: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dirty="0">
                <a:solidFill>
                  <a:srgbClr val="FF0000"/>
                </a:solidFill>
              </a:rPr>
              <a:t>50 </a:t>
            </a:r>
            <a:r>
              <a:rPr lang="bg-BG" dirty="0" err="1">
                <a:solidFill>
                  <a:srgbClr val="FF0000"/>
                </a:solidFill>
              </a:rPr>
              <a:t>Prozent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der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bg-BG" dirty="0" err="1" smtClean="0">
                <a:solidFill>
                  <a:srgbClr val="FF0000"/>
                </a:solidFill>
              </a:rPr>
              <a:t>Narkoleptiker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bg-BG" dirty="0" err="1">
                <a:solidFill>
                  <a:srgbClr val="FF0000"/>
                </a:solidFill>
              </a:rPr>
              <a:t>zeigt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sich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meist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nicht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gleich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am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Anfang</a:t>
            </a:r>
            <a:r>
              <a:rPr lang="bg-BG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bg-BG" dirty="0" err="1">
                <a:solidFill>
                  <a:srgbClr val="FF0000"/>
                </a:solidFill>
              </a:rPr>
              <a:t>Schlaf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bg-BG" dirty="0" err="1" smtClean="0">
                <a:solidFill>
                  <a:srgbClr val="FF0000"/>
                </a:solidFill>
              </a:rPr>
              <a:t>relativ</a:t>
            </a: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leicht</a:t>
            </a:r>
            <a:r>
              <a:rPr lang="bg-BG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bg-BG" dirty="0" err="1">
                <a:solidFill>
                  <a:srgbClr val="FF0000"/>
                </a:solidFill>
              </a:rPr>
              <a:t>Albträumen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>
          <a:xfrm>
            <a:off x="755576" y="1052736"/>
            <a:ext cx="3125788" cy="451338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bg-BG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Kataplexie</a:t>
            </a:r>
            <a:endParaRPr lang="bg-BG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ов контейнер 8"/>
          <p:cNvSpPr>
            <a:spLocks noGrp="1"/>
          </p:cNvSpPr>
          <p:nvPr>
            <p:ph type="body" sz="quarter" idx="3"/>
          </p:nvPr>
        </p:nvSpPr>
        <p:spPr>
          <a:xfrm>
            <a:off x="4716016" y="1412776"/>
            <a:ext cx="3127375" cy="448056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bg-BG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Gestörter</a:t>
            </a:r>
            <a:r>
              <a:rPr lang="bg-BG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Nachtschlaf</a:t>
            </a:r>
            <a:endParaRPr lang="bg-BG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sz="quarter" idx="13"/>
          </p:nvPr>
        </p:nvSpPr>
        <p:spPr>
          <a:xfrm>
            <a:off x="179512" y="1772816"/>
            <a:ext cx="4170040" cy="3789784"/>
          </a:xfrm>
        </p:spPr>
        <p:txBody>
          <a:bodyPr>
            <a:normAutofit/>
          </a:bodyPr>
          <a:lstStyle/>
          <a:p>
            <a:pPr marL="285750" indent="-285750"/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bg-BG" dirty="0" err="1" smtClean="0">
                <a:solidFill>
                  <a:srgbClr val="FF0000"/>
                </a:solidFill>
              </a:rPr>
              <a:t>ei</a:t>
            </a: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dirty="0">
                <a:solidFill>
                  <a:srgbClr val="FF0000"/>
                </a:solidFill>
              </a:rPr>
              <a:t>80 </a:t>
            </a:r>
            <a:r>
              <a:rPr lang="bg-BG" dirty="0" err="1">
                <a:solidFill>
                  <a:srgbClr val="FF0000"/>
                </a:solidFill>
              </a:rPr>
              <a:t>bis</a:t>
            </a:r>
            <a:r>
              <a:rPr lang="bg-BG" dirty="0">
                <a:solidFill>
                  <a:srgbClr val="FF0000"/>
                </a:solidFill>
              </a:rPr>
              <a:t> 90 </a:t>
            </a:r>
            <a:r>
              <a:rPr lang="bg-BG" dirty="0" err="1">
                <a:solidFill>
                  <a:srgbClr val="FF0000"/>
                </a:solidFill>
              </a:rPr>
              <a:t>Prozent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der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 smtClean="0">
                <a:solidFill>
                  <a:srgbClr val="FF0000"/>
                </a:solidFill>
              </a:rPr>
              <a:t>Betroffenen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/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bg-BG" dirty="0" err="1" smtClean="0">
                <a:solidFill>
                  <a:srgbClr val="FF0000"/>
                </a:solidFill>
              </a:rPr>
              <a:t>ie</a:t>
            </a: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Muskeln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erschlaffen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 smtClean="0">
                <a:solidFill>
                  <a:srgbClr val="FF0000"/>
                </a:solidFill>
              </a:rPr>
              <a:t>plötzlich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/>
            <a:r>
              <a:rPr lang="en-US" dirty="0" err="1">
                <a:solidFill>
                  <a:srgbClr val="FF0000"/>
                </a:solidFill>
              </a:rPr>
              <a:t>k</a:t>
            </a:r>
            <a:r>
              <a:rPr lang="en-US" dirty="0" err="1" smtClean="0">
                <a:solidFill>
                  <a:srgbClr val="FF0000"/>
                </a:solidFill>
              </a:rPr>
              <a:t>eine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Kontrolle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über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die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Muskelspannung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/>
            <a:r>
              <a:rPr lang="bg-BG" dirty="0" err="1">
                <a:solidFill>
                  <a:srgbClr val="FF0000"/>
                </a:solidFill>
              </a:rPr>
              <a:t>dauert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meist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nur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wenige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 smtClean="0">
                <a:solidFill>
                  <a:srgbClr val="FF0000"/>
                </a:solidFill>
              </a:rPr>
              <a:t>Sekunden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/>
            <a:r>
              <a:rPr lang="bg-BG" dirty="0" err="1">
                <a:solidFill>
                  <a:srgbClr val="FF0000"/>
                </a:solidFill>
              </a:rPr>
              <a:t>erinnern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sich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>
                <a:solidFill>
                  <a:srgbClr val="FF0000"/>
                </a:solidFill>
              </a:rPr>
              <a:t>meist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 err="1" smtClean="0">
                <a:solidFill>
                  <a:srgbClr val="FF0000"/>
                </a:solidFill>
              </a:rPr>
              <a:t>vollständig</a:t>
            </a:r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>
          <a:xfrm>
            <a:off x="971600" y="1340768"/>
            <a:ext cx="6912768" cy="2743200"/>
          </a:xfrm>
        </p:spPr>
        <p:txBody>
          <a:bodyPr/>
          <a:lstStyle/>
          <a:p>
            <a:r>
              <a:rPr lang="bg-BG" dirty="0" err="1">
                <a:solidFill>
                  <a:srgbClr val="0070C0"/>
                </a:solidFill>
              </a:rPr>
              <a:t>bei</a:t>
            </a: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bg-BG" dirty="0" err="1">
                <a:solidFill>
                  <a:srgbClr val="0070C0"/>
                </a:solidFill>
              </a:rPr>
              <a:t>rund</a:t>
            </a:r>
            <a:r>
              <a:rPr lang="bg-BG" dirty="0">
                <a:solidFill>
                  <a:srgbClr val="0070C0"/>
                </a:solidFill>
              </a:rPr>
              <a:t> 50 </a:t>
            </a:r>
            <a:r>
              <a:rPr lang="bg-BG" dirty="0" err="1" smtClean="0">
                <a:solidFill>
                  <a:srgbClr val="0070C0"/>
                </a:solidFill>
              </a:rPr>
              <a:t>Prozent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bg-BG" dirty="0" smtClean="0">
                <a:solidFill>
                  <a:srgbClr val="0070C0"/>
                </a:solidFill>
              </a:rPr>
              <a:t> </a:t>
            </a:r>
            <a:r>
              <a:rPr lang="bg-BG" dirty="0" err="1">
                <a:solidFill>
                  <a:srgbClr val="0070C0"/>
                </a:solidFill>
              </a:rPr>
              <a:t>beim</a:t>
            </a: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bg-BG" dirty="0" err="1">
                <a:solidFill>
                  <a:srgbClr val="0070C0"/>
                </a:solidFill>
              </a:rPr>
              <a:t>Übergang</a:t>
            </a: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bg-BG" dirty="0" err="1">
                <a:solidFill>
                  <a:srgbClr val="0070C0"/>
                </a:solidFill>
              </a:rPr>
              <a:t>vom</a:t>
            </a: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bg-BG" dirty="0" err="1">
                <a:solidFill>
                  <a:srgbClr val="0070C0"/>
                </a:solidFill>
              </a:rPr>
              <a:t>Wach-Zustand</a:t>
            </a: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bg-BG" dirty="0" err="1">
                <a:solidFill>
                  <a:srgbClr val="0070C0"/>
                </a:solidFill>
              </a:rPr>
              <a:t>zum</a:t>
            </a: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bg-BG" dirty="0" err="1" smtClean="0">
                <a:solidFill>
                  <a:srgbClr val="0070C0"/>
                </a:solidFill>
              </a:rPr>
              <a:t>Schlafen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bg-BG" dirty="0" err="1">
                <a:solidFill>
                  <a:srgbClr val="0070C0"/>
                </a:solidFill>
              </a:rPr>
              <a:t>extreme</a:t>
            </a: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bg-BG" dirty="0" err="1">
                <a:solidFill>
                  <a:srgbClr val="0070C0"/>
                </a:solidFill>
              </a:rPr>
              <a:t>Ängste</a:t>
            </a: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bg-BG" dirty="0" err="1" smtClean="0">
                <a:solidFill>
                  <a:srgbClr val="0070C0"/>
                </a:solidFill>
              </a:rPr>
              <a:t>aus</a:t>
            </a:r>
            <a:r>
              <a:rPr lang="bg-BG" dirty="0" err="1">
                <a:solidFill>
                  <a:srgbClr val="0070C0"/>
                </a:solidFill>
              </a:rPr>
              <a:t>l</a:t>
            </a:r>
            <a:r>
              <a:rPr lang="bg-BG" dirty="0" err="1" smtClean="0">
                <a:solidFill>
                  <a:srgbClr val="0070C0"/>
                </a:solidFill>
              </a:rPr>
              <a:t>ösen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4"/>
          </p:nvPr>
        </p:nvSpPr>
        <p:spPr>
          <a:xfrm>
            <a:off x="1043608" y="3429000"/>
            <a:ext cx="3124200" cy="2743200"/>
          </a:xfrm>
        </p:spPr>
        <p:txBody>
          <a:bodyPr/>
          <a:lstStyle/>
          <a:p>
            <a:r>
              <a:rPr lang="bg-BG" dirty="0" err="1" smtClean="0">
                <a:solidFill>
                  <a:srgbClr val="0070C0"/>
                </a:solidFill>
              </a:rPr>
              <a:t>bis</a:t>
            </a:r>
            <a:r>
              <a:rPr lang="bg-BG" dirty="0" smtClean="0">
                <a:solidFill>
                  <a:srgbClr val="0070C0"/>
                </a:solidFill>
              </a:rPr>
              <a:t> </a:t>
            </a:r>
            <a:r>
              <a:rPr lang="bg-BG" dirty="0" err="1" smtClean="0">
                <a:solidFill>
                  <a:srgbClr val="0070C0"/>
                </a:solidFill>
              </a:rPr>
              <a:t>zu</a:t>
            </a:r>
            <a:r>
              <a:rPr lang="bg-BG" dirty="0" smtClean="0">
                <a:solidFill>
                  <a:srgbClr val="0070C0"/>
                </a:solidFill>
              </a:rPr>
              <a:t> 50 </a:t>
            </a:r>
            <a:r>
              <a:rPr lang="bg-BG" dirty="0" err="1" smtClean="0">
                <a:solidFill>
                  <a:srgbClr val="0070C0"/>
                </a:solidFill>
              </a:rPr>
              <a:t>Prozent</a:t>
            </a:r>
            <a:r>
              <a:rPr lang="bg-BG" dirty="0" smtClean="0">
                <a:solidFill>
                  <a:srgbClr val="0070C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bg-BG" dirty="0" err="1" smtClean="0">
                <a:solidFill>
                  <a:srgbClr val="0070C0"/>
                </a:solidFill>
              </a:rPr>
              <a:t>ziemlich</a:t>
            </a:r>
            <a:r>
              <a:rPr lang="bg-BG" dirty="0" smtClean="0">
                <a:solidFill>
                  <a:srgbClr val="0070C0"/>
                </a:solidFill>
              </a:rPr>
              <a:t> </a:t>
            </a:r>
            <a:r>
              <a:rPr lang="bg-BG" dirty="0" err="1" smtClean="0">
                <a:solidFill>
                  <a:srgbClr val="0070C0"/>
                </a:solidFill>
              </a:rPr>
              <a:t>realitätsnah</a:t>
            </a:r>
            <a:r>
              <a:rPr lang="bg-BG" dirty="0" smtClean="0">
                <a:solidFill>
                  <a:srgbClr val="0070C0"/>
                </a:solidFill>
              </a:rPr>
              <a:t>.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>
          <a:xfrm>
            <a:off x="971600" y="908720"/>
            <a:ext cx="3125788" cy="451338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</a:rPr>
              <a:t>4.</a:t>
            </a:r>
            <a:r>
              <a:rPr lang="bg-BG" sz="2400" u="sng" dirty="0">
                <a:solidFill>
                  <a:srgbClr val="002060"/>
                </a:solidFill>
              </a:rPr>
              <a:t> </a:t>
            </a:r>
            <a:r>
              <a:rPr lang="bg-BG" sz="2400" u="sng" dirty="0" err="1" smtClean="0">
                <a:solidFill>
                  <a:srgbClr val="002060"/>
                </a:solidFill>
              </a:rPr>
              <a:t>Schlaflähmungen</a:t>
            </a:r>
            <a:endParaRPr lang="en-US" sz="2400" u="sng" dirty="0" smtClean="0">
              <a:solidFill>
                <a:srgbClr val="002060"/>
              </a:solidFill>
            </a:endParaRP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sz="quarter" idx="3"/>
          </p:nvPr>
        </p:nvSpPr>
        <p:spPr>
          <a:xfrm>
            <a:off x="827584" y="2924944"/>
            <a:ext cx="3127375" cy="448056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</a:rPr>
              <a:t>5.</a:t>
            </a:r>
            <a:r>
              <a:rPr lang="bg-BG" sz="2400" u="sng" dirty="0">
                <a:solidFill>
                  <a:srgbClr val="002060"/>
                </a:solidFill>
              </a:rPr>
              <a:t> </a:t>
            </a:r>
            <a:r>
              <a:rPr lang="bg-BG" sz="2400" u="sng" dirty="0" err="1">
                <a:solidFill>
                  <a:srgbClr val="002060"/>
                </a:solidFill>
              </a:rPr>
              <a:t>Halluzinationen</a:t>
            </a:r>
            <a:r>
              <a:rPr lang="bg-BG" sz="2400" u="sng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3995936" y="2492896"/>
            <a:ext cx="475252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6</a:t>
            </a:r>
            <a:r>
              <a:rPr lang="en-US" sz="2400" u="sng" dirty="0" smtClean="0">
                <a:solidFill>
                  <a:srgbClr val="002060"/>
                </a:solidFill>
              </a:rPr>
              <a:t>.</a:t>
            </a:r>
            <a:r>
              <a:rPr lang="bg-BG" sz="2400" b="1" u="sng" dirty="0" err="1" smtClean="0">
                <a:solidFill>
                  <a:srgbClr val="002060"/>
                </a:solidFill>
              </a:rPr>
              <a:t>Automatisches</a:t>
            </a:r>
            <a:r>
              <a:rPr lang="bg-BG" sz="2400" b="1" u="sng" dirty="0" smtClean="0">
                <a:solidFill>
                  <a:srgbClr val="002060"/>
                </a:solidFill>
              </a:rPr>
              <a:t> </a:t>
            </a:r>
            <a:r>
              <a:rPr lang="bg-BG" sz="2400" b="1" u="sng" dirty="0" err="1" smtClean="0">
                <a:solidFill>
                  <a:srgbClr val="002060"/>
                </a:solidFill>
              </a:rPr>
              <a:t>Verhalten</a:t>
            </a:r>
            <a:endParaRPr lang="en-US" sz="2400" b="1" u="sng" dirty="0">
              <a:solidFill>
                <a:srgbClr val="002060"/>
              </a:solidFill>
            </a:endParaRP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rgbClr val="0070C0"/>
                </a:solidFill>
              </a:rPr>
              <a:t> </a:t>
            </a:r>
            <a:r>
              <a:rPr lang="bg-BG" dirty="0" err="1" smtClean="0">
                <a:solidFill>
                  <a:srgbClr val="0070C0"/>
                </a:solidFill>
              </a:rPr>
              <a:t>wenn</a:t>
            </a:r>
            <a:r>
              <a:rPr lang="bg-BG" dirty="0" smtClean="0">
                <a:solidFill>
                  <a:srgbClr val="0070C0"/>
                </a:solidFill>
              </a:rPr>
              <a:t> </a:t>
            </a:r>
            <a:r>
              <a:rPr lang="bg-BG" dirty="0" err="1" smtClean="0">
                <a:solidFill>
                  <a:srgbClr val="0070C0"/>
                </a:solidFill>
              </a:rPr>
              <a:t>der</a:t>
            </a:r>
            <a:r>
              <a:rPr lang="bg-BG" dirty="0" smtClean="0">
                <a:solidFill>
                  <a:srgbClr val="0070C0"/>
                </a:solidFill>
              </a:rPr>
              <a:t> </a:t>
            </a:r>
            <a:r>
              <a:rPr lang="bg-BG" dirty="0" err="1" smtClean="0">
                <a:solidFill>
                  <a:srgbClr val="0070C0"/>
                </a:solidFill>
              </a:rPr>
              <a:t>Betroffene</a:t>
            </a:r>
            <a:r>
              <a:rPr lang="bg-BG" dirty="0" smtClean="0">
                <a:solidFill>
                  <a:srgbClr val="0070C0"/>
                </a:solidFill>
              </a:rPr>
              <a:t> </a:t>
            </a:r>
            <a:r>
              <a:rPr lang="bg-BG" dirty="0" err="1" smtClean="0">
                <a:solidFill>
                  <a:srgbClr val="0070C0"/>
                </a:solidFill>
              </a:rPr>
              <a:t>extrem</a:t>
            </a:r>
            <a:r>
              <a:rPr lang="bg-BG" dirty="0" smtClean="0">
                <a:solidFill>
                  <a:srgbClr val="0070C0"/>
                </a:solidFill>
              </a:rPr>
              <a:t> </a:t>
            </a:r>
            <a:r>
              <a:rPr lang="bg-BG" dirty="0" err="1" smtClean="0">
                <a:solidFill>
                  <a:srgbClr val="0070C0"/>
                </a:solidFill>
              </a:rPr>
              <a:t>müde</a:t>
            </a:r>
            <a:r>
              <a:rPr lang="bg-BG" dirty="0" smtClean="0">
                <a:solidFill>
                  <a:srgbClr val="0070C0"/>
                </a:solidFill>
              </a:rPr>
              <a:t> </a:t>
            </a:r>
            <a:r>
              <a:rPr lang="bg-BG" dirty="0" err="1" smtClean="0">
                <a:solidFill>
                  <a:srgbClr val="0070C0"/>
                </a:solidFill>
              </a:rPr>
              <a:t>ist</a:t>
            </a:r>
            <a:endParaRPr lang="en-US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err="1">
                <a:solidFill>
                  <a:srgbClr val="0070C0"/>
                </a:solidFill>
              </a:rPr>
              <a:t>kann</a:t>
            </a: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bg-BG" dirty="0" err="1">
                <a:solidFill>
                  <a:srgbClr val="0070C0"/>
                </a:solidFill>
              </a:rPr>
              <a:t>auch</a:t>
            </a: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bg-BG" dirty="0" err="1">
                <a:solidFill>
                  <a:srgbClr val="0070C0"/>
                </a:solidFill>
              </a:rPr>
              <a:t>zu</a:t>
            </a: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bg-BG" dirty="0" err="1">
                <a:solidFill>
                  <a:srgbClr val="0070C0"/>
                </a:solidFill>
              </a:rPr>
              <a:t>gefährlichen</a:t>
            </a: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bg-BG" dirty="0" err="1">
                <a:solidFill>
                  <a:srgbClr val="0070C0"/>
                </a:solidFill>
              </a:rPr>
              <a:t>Situationen</a:t>
            </a: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bg-BG" dirty="0" err="1" smtClean="0">
                <a:solidFill>
                  <a:srgbClr val="0070C0"/>
                </a:solidFill>
              </a:rPr>
              <a:t>führen</a:t>
            </a:r>
            <a:endParaRPr lang="en-US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dirty="0" err="1">
                <a:solidFill>
                  <a:srgbClr val="0070C0"/>
                </a:solidFill>
              </a:rPr>
              <a:t>Narkoleptiker</a:t>
            </a: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bg-BG" dirty="0" err="1">
                <a:solidFill>
                  <a:srgbClr val="0070C0"/>
                </a:solidFill>
              </a:rPr>
              <a:t>meist</a:t>
            </a: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bg-BG" dirty="0" err="1">
                <a:solidFill>
                  <a:srgbClr val="0070C0"/>
                </a:solidFill>
              </a:rPr>
              <a:t>nicht</a:t>
            </a:r>
            <a:r>
              <a:rPr lang="bg-BG" dirty="0">
                <a:solidFill>
                  <a:srgbClr val="0070C0"/>
                </a:solidFill>
              </a:rPr>
              <a:t> </a:t>
            </a:r>
            <a:r>
              <a:rPr lang="bg-BG" dirty="0" err="1">
                <a:solidFill>
                  <a:srgbClr val="0070C0"/>
                </a:solidFill>
              </a:rPr>
              <a:t>erinnern</a:t>
            </a:r>
            <a:r>
              <a:rPr lang="bg-BG" dirty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bg-BG" dirty="0">
              <a:solidFill>
                <a:srgbClr val="0070C0"/>
              </a:solidFill>
            </a:endParaRPr>
          </a:p>
        </p:txBody>
      </p:sp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95497297"/>
              </p:ext>
            </p:extLst>
          </p:nvPr>
        </p:nvGraphicFramePr>
        <p:xfrm>
          <a:off x="0" y="4424462"/>
          <a:ext cx="3757058" cy="243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3" descr="C:\Users\Tedi\Desktop\f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58" y="4785361"/>
            <a:ext cx="4038600" cy="20478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смихнато лице 7"/>
          <p:cNvSpPr/>
          <p:nvPr/>
        </p:nvSpPr>
        <p:spPr>
          <a:xfrm rot="3079583">
            <a:off x="7092280" y="90872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Tedi\Desktop\narkolepsie_sh_blog_130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92" y="0"/>
            <a:ext cx="6223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Tedi\Desktop\0150_Katharina_Schlaf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35968"/>
            <a:ext cx="5481170" cy="3222031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756592" y="189206"/>
            <a:ext cx="6400800" cy="114448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Ursachen</a:t>
            </a:r>
            <a:r>
              <a:rPr lang="en-US" dirty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und </a:t>
            </a:r>
            <a:r>
              <a:rPr lang="en-US" dirty="0" err="1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risikofaktoren</a:t>
            </a:r>
            <a:endParaRPr lang="bg-BG" dirty="0"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0" y="1412776"/>
            <a:ext cx="6768752" cy="3048001"/>
          </a:xfrm>
        </p:spPr>
        <p:txBody>
          <a:bodyPr>
            <a:normAutofit lnSpcReduction="10000"/>
          </a:bodyPr>
          <a:lstStyle/>
          <a:p>
            <a:r>
              <a:rPr lang="bg-BG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bg-B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Ursachen</a:t>
            </a:r>
            <a:r>
              <a:rPr lang="bg-B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bg-BG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noch</a:t>
            </a:r>
            <a:r>
              <a:rPr lang="bg-B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unklar</a:t>
            </a:r>
            <a:endParaRPr lang="en-US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Vielleicht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Autoimmunerkrankung</a:t>
            </a:r>
            <a:endParaRPr lang="en-US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bg-BG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Influenzaviren</a:t>
            </a:r>
            <a:r>
              <a:rPr lang="bg-B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bg-B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Streptokokken</a:t>
            </a:r>
            <a:r>
              <a:rPr lang="bg-B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könnten</a:t>
            </a:r>
            <a:r>
              <a:rPr lang="bg-B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bg-B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Rolle</a:t>
            </a:r>
            <a:r>
              <a:rPr lang="bg-B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bg-B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bg-BG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bg-B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Patienten</a:t>
            </a:r>
            <a:r>
              <a:rPr lang="bg-B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besitzen</a:t>
            </a:r>
            <a:r>
              <a:rPr lang="bg-B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geringere</a:t>
            </a:r>
            <a:r>
              <a:rPr lang="bg-B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Mengen</a:t>
            </a:r>
            <a:r>
              <a:rPr lang="bg-B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bg-B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Hypocretin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bg-BG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bg-B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</a:t>
            </a:r>
            <a:r>
              <a:rPr lang="bg-B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Hypothalamusgebildet</a:t>
            </a:r>
            <a:r>
              <a:rPr lang="bg-B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werden</a:t>
            </a:r>
            <a:r>
              <a:rPr lang="bg-B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bg-BG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bg-B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</a:t>
            </a:r>
            <a:r>
              <a:rPr lang="bg-B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Schlafrhythmus</a:t>
            </a:r>
            <a:r>
              <a:rPr lang="bg-B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beeinflussen</a:t>
            </a:r>
            <a:r>
              <a:rPr lang="bg-B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dirty="0">
              <a:solidFill>
                <a:srgbClr val="FF0000"/>
              </a:solidFill>
            </a:endParaRPr>
          </a:p>
          <a:p>
            <a:endParaRPr lang="bg-BG" dirty="0"/>
          </a:p>
          <a:p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bg-BG" dirty="0"/>
          </a:p>
        </p:txBody>
      </p:sp>
      <p:pic>
        <p:nvPicPr>
          <p:cNvPr id="6147" name="Picture 3" descr="C:\Users\Tedi\Desktop\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466975" cy="18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756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Tedi\Desktop\200px-Hitchcock,_Alfred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00" cy="28194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Rounded MT Bold" panose="020F0704030504030204" pitchFamily="34" charset="0"/>
              </a:rPr>
              <a:t>Noch</a:t>
            </a:r>
            <a:r>
              <a:rPr lang="en-US" dirty="0" smtClean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Rounded MT Bold" panose="020F0704030504030204" pitchFamily="34" charset="0"/>
              </a:rPr>
              <a:t>etwas</a:t>
            </a:r>
            <a:endParaRPr lang="bg-BG" dirty="0">
              <a:solidFill>
                <a:srgbClr val="00B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err="1">
                <a:solidFill>
                  <a:srgbClr val="7030A0"/>
                </a:solidFill>
              </a:rPr>
              <a:t>Thermo-Kleidung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könnte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smtClean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in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Zukunft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bg-BG" dirty="0" err="1" smtClean="0">
                <a:solidFill>
                  <a:srgbClr val="7030A0"/>
                </a:solidFill>
              </a:rPr>
              <a:t>helfen</a:t>
            </a:r>
            <a:r>
              <a:rPr lang="en-US" dirty="0" smtClean="0">
                <a:solidFill>
                  <a:srgbClr val="7030A0"/>
                </a:solidFill>
              </a:rPr>
              <a:t>-</a:t>
            </a:r>
            <a:r>
              <a:rPr lang="bg-BG" dirty="0" err="1">
                <a:solidFill>
                  <a:srgbClr val="7030A0"/>
                </a:solidFill>
              </a:rPr>
              <a:t>nicht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nur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der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Schlaf-Wach-Rhythmus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außer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Kontrolle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geraten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ist</a:t>
            </a:r>
            <a:r>
              <a:rPr lang="bg-BG" dirty="0">
                <a:solidFill>
                  <a:srgbClr val="7030A0"/>
                </a:solidFill>
              </a:rPr>
              <a:t>, </a:t>
            </a:r>
            <a:r>
              <a:rPr lang="bg-BG" dirty="0" err="1">
                <a:solidFill>
                  <a:srgbClr val="7030A0"/>
                </a:solidFill>
              </a:rPr>
              <a:t>sondern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auch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die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Regulation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der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Körpertemperatur</a:t>
            </a:r>
            <a:r>
              <a:rPr lang="bg-BG" dirty="0">
                <a:solidFill>
                  <a:srgbClr val="7030A0"/>
                </a:solidFill>
              </a:rPr>
              <a:t>.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bg-BG" b="1" dirty="0" err="1">
                <a:solidFill>
                  <a:srgbClr val="7030A0"/>
                </a:solidFill>
              </a:rPr>
              <a:t>Nach</a:t>
            </a:r>
            <a:r>
              <a:rPr lang="bg-BG" b="1" dirty="0">
                <a:solidFill>
                  <a:srgbClr val="7030A0"/>
                </a:solidFill>
              </a:rPr>
              <a:t> </a:t>
            </a:r>
            <a:r>
              <a:rPr lang="bg-BG" b="1" dirty="0" err="1">
                <a:solidFill>
                  <a:srgbClr val="7030A0"/>
                </a:solidFill>
              </a:rPr>
              <a:t>der</a:t>
            </a:r>
            <a:r>
              <a:rPr lang="bg-BG" b="1" dirty="0">
                <a:solidFill>
                  <a:srgbClr val="7030A0"/>
                </a:solidFill>
              </a:rPr>
              <a:t> </a:t>
            </a:r>
            <a:r>
              <a:rPr lang="bg-BG" b="1" dirty="0" err="1">
                <a:solidFill>
                  <a:srgbClr val="7030A0"/>
                </a:solidFill>
              </a:rPr>
              <a:t>Schweinegrippe-Welle</a:t>
            </a:r>
            <a:r>
              <a:rPr lang="bg-BG" b="1" dirty="0">
                <a:solidFill>
                  <a:srgbClr val="7030A0"/>
                </a:solidFill>
              </a:rPr>
              <a:t> </a:t>
            </a:r>
            <a:r>
              <a:rPr lang="bg-BG" b="1" dirty="0" err="1">
                <a:solidFill>
                  <a:srgbClr val="7030A0"/>
                </a:solidFill>
              </a:rPr>
              <a:t>stieg</a:t>
            </a:r>
            <a:r>
              <a:rPr lang="bg-BG" b="1" dirty="0">
                <a:solidFill>
                  <a:srgbClr val="7030A0"/>
                </a:solidFill>
              </a:rPr>
              <a:t> </a:t>
            </a:r>
            <a:r>
              <a:rPr lang="bg-BG" b="1" dirty="0" err="1">
                <a:solidFill>
                  <a:srgbClr val="7030A0"/>
                </a:solidFill>
              </a:rPr>
              <a:t>in</a:t>
            </a:r>
            <a:r>
              <a:rPr lang="bg-BG" b="1" dirty="0">
                <a:solidFill>
                  <a:srgbClr val="7030A0"/>
                </a:solidFill>
              </a:rPr>
              <a:t> </a:t>
            </a:r>
            <a:r>
              <a:rPr lang="bg-BG" b="1" dirty="0" err="1">
                <a:solidFill>
                  <a:srgbClr val="7030A0"/>
                </a:solidFill>
              </a:rPr>
              <a:t>Europa</a:t>
            </a:r>
            <a:r>
              <a:rPr lang="bg-BG" b="1" dirty="0">
                <a:solidFill>
                  <a:srgbClr val="7030A0"/>
                </a:solidFill>
              </a:rPr>
              <a:t> </a:t>
            </a:r>
            <a:r>
              <a:rPr lang="bg-BG" b="1" dirty="0" err="1">
                <a:solidFill>
                  <a:srgbClr val="7030A0"/>
                </a:solidFill>
              </a:rPr>
              <a:t>die</a:t>
            </a:r>
            <a:r>
              <a:rPr lang="bg-BG" b="1" dirty="0">
                <a:solidFill>
                  <a:srgbClr val="7030A0"/>
                </a:solidFill>
              </a:rPr>
              <a:t> </a:t>
            </a:r>
            <a:r>
              <a:rPr lang="bg-BG" b="1" dirty="0" err="1">
                <a:solidFill>
                  <a:srgbClr val="7030A0"/>
                </a:solidFill>
              </a:rPr>
              <a:t>Zahl</a:t>
            </a:r>
            <a:r>
              <a:rPr lang="bg-BG" b="1" dirty="0">
                <a:solidFill>
                  <a:srgbClr val="7030A0"/>
                </a:solidFill>
              </a:rPr>
              <a:t> </a:t>
            </a:r>
            <a:r>
              <a:rPr lang="bg-BG" b="1" dirty="0" err="1">
                <a:solidFill>
                  <a:srgbClr val="7030A0"/>
                </a:solidFill>
              </a:rPr>
              <a:t>der</a:t>
            </a:r>
            <a:r>
              <a:rPr lang="bg-BG" b="1" dirty="0">
                <a:solidFill>
                  <a:srgbClr val="7030A0"/>
                </a:solidFill>
              </a:rPr>
              <a:t> </a:t>
            </a:r>
            <a:r>
              <a:rPr lang="bg-BG" b="1" dirty="0" err="1" smtClean="0">
                <a:solidFill>
                  <a:srgbClr val="7030A0"/>
                </a:solidFill>
              </a:rPr>
              <a:t>Narkolepsie-Fälle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bg-BG" dirty="0" err="1">
                <a:solidFill>
                  <a:srgbClr val="7030A0"/>
                </a:solidFill>
              </a:rPr>
              <a:t>Alfred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 smtClean="0">
                <a:solidFill>
                  <a:srgbClr val="7030A0"/>
                </a:solidFill>
              </a:rPr>
              <a:t>Hitchcock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und </a:t>
            </a:r>
            <a:r>
              <a:rPr lang="bg-BG" dirty="0" err="1" smtClean="0">
                <a:solidFill>
                  <a:srgbClr val="7030A0"/>
                </a:solidFill>
              </a:rPr>
              <a:t>Napoleon</a:t>
            </a:r>
            <a:r>
              <a:rPr lang="bg-BG" dirty="0" smtClean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litt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unter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demselben</a:t>
            </a:r>
            <a:r>
              <a:rPr lang="bg-BG" dirty="0">
                <a:solidFill>
                  <a:srgbClr val="7030A0"/>
                </a:solidFill>
              </a:rPr>
              <a:t> </a:t>
            </a:r>
            <a:r>
              <a:rPr lang="bg-BG" dirty="0" err="1">
                <a:solidFill>
                  <a:srgbClr val="7030A0"/>
                </a:solidFill>
              </a:rPr>
              <a:t>Phänomen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6029325" y="1415915"/>
            <a:ext cx="914400" cy="914400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7170" name="Picture 2" descr="C:\Users\Tedi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38434"/>
            <a:ext cx="2200275" cy="20764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edi\Desktop\fjf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010150"/>
            <a:ext cx="2466975" cy="184785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Tedi\Desktop\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631950"/>
            <a:ext cx="53848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235527"/>
            <a:ext cx="8280920" cy="6865881"/>
          </a:xfrm>
        </p:spPr>
        <p:txBody>
          <a:bodyPr>
            <a:normAutofit fontScale="85000" lnSpcReduction="10000"/>
          </a:bodyPr>
          <a:lstStyle/>
          <a:p>
            <a:r>
              <a:rPr lang="bg-BG" b="1" dirty="0" err="1">
                <a:solidFill>
                  <a:srgbClr val="FF0000"/>
                </a:solidFill>
              </a:rPr>
              <a:t>Professor</a:t>
            </a:r>
            <a:r>
              <a:rPr lang="bg-BG" b="1" dirty="0">
                <a:solidFill>
                  <a:srgbClr val="FF0000"/>
                </a:solidFill>
              </a:rPr>
              <a:t> </a:t>
            </a:r>
            <a:r>
              <a:rPr lang="bg-BG" b="1" dirty="0" err="1">
                <a:solidFill>
                  <a:srgbClr val="FF0000"/>
                </a:solidFill>
              </a:rPr>
              <a:t>Geert</a:t>
            </a:r>
            <a:r>
              <a:rPr lang="bg-BG" b="1" dirty="0">
                <a:solidFill>
                  <a:srgbClr val="FF0000"/>
                </a:solidFill>
              </a:rPr>
              <a:t> </a:t>
            </a:r>
            <a:r>
              <a:rPr lang="bg-BG" b="1" dirty="0" err="1">
                <a:solidFill>
                  <a:srgbClr val="FF0000"/>
                </a:solidFill>
              </a:rPr>
              <a:t>Mayer</a:t>
            </a:r>
            <a:r>
              <a:rPr lang="bg-BG" b="1" dirty="0">
                <a:solidFill>
                  <a:srgbClr val="FF0000"/>
                </a:solidFill>
              </a:rPr>
              <a:t>, </a:t>
            </a:r>
            <a:r>
              <a:rPr lang="bg-BG" b="1" dirty="0" err="1">
                <a:solidFill>
                  <a:srgbClr val="FF0000"/>
                </a:solidFill>
              </a:rPr>
              <a:t>Schlafmediziner</a:t>
            </a:r>
            <a:r>
              <a:rPr lang="bg-BG" b="1" dirty="0">
                <a:solidFill>
                  <a:srgbClr val="FF0000"/>
                </a:solidFill>
              </a:rPr>
              <a:t> </a:t>
            </a:r>
            <a:r>
              <a:rPr lang="bg-BG" b="1" dirty="0" err="1">
                <a:solidFill>
                  <a:srgbClr val="FF0000"/>
                </a:solidFill>
              </a:rPr>
              <a:t>an</a:t>
            </a:r>
            <a:r>
              <a:rPr lang="bg-BG" b="1" dirty="0">
                <a:solidFill>
                  <a:srgbClr val="FF0000"/>
                </a:solidFill>
              </a:rPr>
              <a:t> </a:t>
            </a:r>
            <a:r>
              <a:rPr lang="bg-BG" b="1" dirty="0" err="1">
                <a:solidFill>
                  <a:srgbClr val="FF0000"/>
                </a:solidFill>
              </a:rPr>
              <a:t>der</a:t>
            </a:r>
            <a:r>
              <a:rPr lang="bg-BG" b="1" dirty="0">
                <a:solidFill>
                  <a:srgbClr val="FF0000"/>
                </a:solidFill>
              </a:rPr>
              <a:t> </a:t>
            </a:r>
            <a:r>
              <a:rPr lang="bg-BG" b="1" dirty="0" err="1">
                <a:solidFill>
                  <a:srgbClr val="FF0000"/>
                </a:solidFill>
              </a:rPr>
              <a:t>Hepatha-Klinik</a:t>
            </a:r>
            <a:r>
              <a:rPr lang="bg-BG" b="1" dirty="0">
                <a:solidFill>
                  <a:srgbClr val="FF0000"/>
                </a:solidFill>
              </a:rPr>
              <a:t> </a:t>
            </a:r>
            <a:r>
              <a:rPr lang="bg-BG" b="1" dirty="0" err="1">
                <a:solidFill>
                  <a:srgbClr val="FF0000"/>
                </a:solidFill>
              </a:rPr>
              <a:t>in</a:t>
            </a:r>
            <a:r>
              <a:rPr lang="bg-BG" b="1" dirty="0">
                <a:solidFill>
                  <a:srgbClr val="FF0000"/>
                </a:solidFill>
              </a:rPr>
              <a:t> </a:t>
            </a:r>
            <a:r>
              <a:rPr lang="bg-BG" b="1" dirty="0" err="1">
                <a:solidFill>
                  <a:srgbClr val="FF0000"/>
                </a:solidFill>
              </a:rPr>
              <a:t>Schwalmstadt-Treysa</a:t>
            </a:r>
            <a:r>
              <a:rPr lang="bg-BG" b="1" dirty="0"/>
              <a:t>, </a:t>
            </a:r>
            <a:r>
              <a:rPr lang="bg-BG" b="1" dirty="0" err="1">
                <a:solidFill>
                  <a:srgbClr val="FF0000"/>
                </a:solidFill>
              </a:rPr>
              <a:t>antwortet</a:t>
            </a:r>
            <a:r>
              <a:rPr lang="bg-BG" b="1" dirty="0">
                <a:solidFill>
                  <a:srgbClr val="FF0000"/>
                </a:solidFill>
              </a:rPr>
              <a:t> </a:t>
            </a:r>
            <a:r>
              <a:rPr lang="bg-BG" b="1" dirty="0" err="1" smtClean="0">
                <a:solidFill>
                  <a:srgbClr val="660066"/>
                </a:solidFill>
              </a:rPr>
              <a:t>Müssen</a:t>
            </a:r>
            <a:r>
              <a:rPr lang="bg-BG" b="1" dirty="0" smtClean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Narkoleptiker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Angst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haben</a:t>
            </a:r>
            <a:r>
              <a:rPr lang="bg-BG" b="1" dirty="0">
                <a:solidFill>
                  <a:srgbClr val="660066"/>
                </a:solidFill>
              </a:rPr>
              <a:t>, </a:t>
            </a:r>
            <a:r>
              <a:rPr lang="bg-BG" b="1" dirty="0" err="1">
                <a:solidFill>
                  <a:srgbClr val="660066"/>
                </a:solidFill>
              </a:rPr>
              <a:t>die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Krankheit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an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ihre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Kinder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weiter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zu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vererben</a:t>
            </a:r>
            <a:r>
              <a:rPr lang="bg-BG" b="1" dirty="0">
                <a:solidFill>
                  <a:srgbClr val="660066"/>
                </a:solidFill>
              </a:rPr>
              <a:t>? </a:t>
            </a:r>
            <a:r>
              <a:rPr lang="bg-BG" dirty="0" err="1">
                <a:solidFill>
                  <a:srgbClr val="660066"/>
                </a:solidFill>
              </a:rPr>
              <a:t>Sie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sollten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sich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darüber</a:t>
            </a:r>
            <a:r>
              <a:rPr lang="bg-BG" dirty="0">
                <a:solidFill>
                  <a:srgbClr val="660066"/>
                </a:solidFill>
              </a:rPr>
              <a:t> im </a:t>
            </a:r>
            <a:r>
              <a:rPr lang="bg-BG" dirty="0" err="1">
                <a:solidFill>
                  <a:srgbClr val="660066"/>
                </a:solidFill>
              </a:rPr>
              <a:t>Klaren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sein</a:t>
            </a:r>
            <a:r>
              <a:rPr lang="bg-BG" dirty="0">
                <a:solidFill>
                  <a:srgbClr val="660066"/>
                </a:solidFill>
              </a:rPr>
              <a:t>, </a:t>
            </a:r>
            <a:r>
              <a:rPr lang="bg-BG" dirty="0" err="1">
                <a:solidFill>
                  <a:srgbClr val="660066"/>
                </a:solidFill>
              </a:rPr>
              <a:t>dass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ein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zehn-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bis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vierzigfach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höheres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Risiko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besteht</a:t>
            </a:r>
            <a:r>
              <a:rPr lang="bg-BG" dirty="0">
                <a:solidFill>
                  <a:srgbClr val="660066"/>
                </a:solidFill>
              </a:rPr>
              <a:t>, </a:t>
            </a:r>
            <a:r>
              <a:rPr lang="bg-BG" dirty="0" err="1">
                <a:solidFill>
                  <a:srgbClr val="660066"/>
                </a:solidFill>
              </a:rPr>
              <a:t>dass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ihre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Kinder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tagsüber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schläfriger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sein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können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als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andere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Kinder</a:t>
            </a:r>
            <a:r>
              <a:rPr lang="bg-BG" dirty="0">
                <a:solidFill>
                  <a:srgbClr val="660066"/>
                </a:solidFill>
              </a:rPr>
              <a:t>. </a:t>
            </a:r>
            <a:r>
              <a:rPr lang="bg-BG" dirty="0" err="1">
                <a:solidFill>
                  <a:srgbClr val="660066"/>
                </a:solidFill>
              </a:rPr>
              <a:t>Allerdings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ist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noch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nicht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ganz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klar</a:t>
            </a:r>
            <a:r>
              <a:rPr lang="bg-BG" dirty="0">
                <a:solidFill>
                  <a:srgbClr val="660066"/>
                </a:solidFill>
              </a:rPr>
              <a:t>, </a:t>
            </a:r>
            <a:r>
              <a:rPr lang="bg-BG" dirty="0" err="1">
                <a:solidFill>
                  <a:srgbClr val="660066"/>
                </a:solidFill>
              </a:rPr>
              <a:t>wie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groß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die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genetische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Komponente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der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Erkrankung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ist</a:t>
            </a:r>
            <a:r>
              <a:rPr lang="bg-BG" dirty="0">
                <a:solidFill>
                  <a:srgbClr val="660066"/>
                </a:solidFill>
              </a:rPr>
              <a:t>.</a:t>
            </a:r>
          </a:p>
          <a:p>
            <a:r>
              <a:rPr lang="bg-BG" b="1" dirty="0" err="1">
                <a:solidFill>
                  <a:srgbClr val="660066"/>
                </a:solidFill>
              </a:rPr>
              <a:t>Wenn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eine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Narkoleptikerin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schwanger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ist</a:t>
            </a:r>
            <a:r>
              <a:rPr lang="bg-BG" b="1" dirty="0">
                <a:solidFill>
                  <a:srgbClr val="660066"/>
                </a:solidFill>
              </a:rPr>
              <a:t>, </a:t>
            </a:r>
            <a:r>
              <a:rPr lang="bg-BG" b="1" dirty="0" err="1">
                <a:solidFill>
                  <a:srgbClr val="660066"/>
                </a:solidFill>
              </a:rPr>
              <a:t>besteht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dann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Gefahr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für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den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Embryo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und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die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Entwicklung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des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Kindes</a:t>
            </a:r>
            <a:r>
              <a:rPr lang="bg-BG" b="1" dirty="0">
                <a:solidFill>
                  <a:srgbClr val="660066"/>
                </a:solidFill>
              </a:rPr>
              <a:t>? </a:t>
            </a:r>
            <a:r>
              <a:rPr lang="bg-BG" dirty="0" err="1">
                <a:solidFill>
                  <a:srgbClr val="660066"/>
                </a:solidFill>
              </a:rPr>
              <a:t>Durch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die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Narkolepsie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der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Mutter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besteht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keine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Gefahr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für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das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Ungeborene</a:t>
            </a:r>
            <a:r>
              <a:rPr lang="bg-BG" dirty="0">
                <a:solidFill>
                  <a:srgbClr val="660066"/>
                </a:solidFill>
              </a:rPr>
              <a:t>. </a:t>
            </a:r>
            <a:r>
              <a:rPr lang="bg-BG" dirty="0" err="1">
                <a:solidFill>
                  <a:srgbClr val="660066"/>
                </a:solidFill>
              </a:rPr>
              <a:t>Normalerweise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setzt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man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während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der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Schwangerschaft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die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Medikamente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ab</a:t>
            </a:r>
            <a:r>
              <a:rPr lang="bg-BG" dirty="0">
                <a:solidFill>
                  <a:srgbClr val="660066"/>
                </a:solidFill>
              </a:rPr>
              <a:t>. </a:t>
            </a:r>
            <a:r>
              <a:rPr lang="bg-BG" dirty="0" err="1">
                <a:solidFill>
                  <a:srgbClr val="660066"/>
                </a:solidFill>
              </a:rPr>
              <a:t>Leidet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die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Mutter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unter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schweren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Kataplexien</a:t>
            </a:r>
            <a:r>
              <a:rPr lang="bg-BG" dirty="0">
                <a:solidFill>
                  <a:srgbClr val="660066"/>
                </a:solidFill>
              </a:rPr>
              <a:t> - </a:t>
            </a:r>
            <a:r>
              <a:rPr lang="bg-BG" dirty="0" err="1">
                <a:solidFill>
                  <a:srgbClr val="660066"/>
                </a:solidFill>
              </a:rPr>
              <a:t>werden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ihre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Muskeln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sehr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oft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schlaff</a:t>
            </a:r>
            <a:r>
              <a:rPr lang="bg-BG" dirty="0">
                <a:solidFill>
                  <a:srgbClr val="660066"/>
                </a:solidFill>
              </a:rPr>
              <a:t> -, </a:t>
            </a:r>
            <a:r>
              <a:rPr lang="bg-BG" dirty="0" err="1">
                <a:solidFill>
                  <a:srgbClr val="660066"/>
                </a:solidFill>
              </a:rPr>
              <a:t>kann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sie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das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Risiko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eingehen</a:t>
            </a:r>
            <a:r>
              <a:rPr lang="bg-BG" dirty="0">
                <a:solidFill>
                  <a:srgbClr val="660066"/>
                </a:solidFill>
              </a:rPr>
              <a:t>, </a:t>
            </a:r>
            <a:r>
              <a:rPr lang="bg-BG" dirty="0" err="1">
                <a:solidFill>
                  <a:srgbClr val="660066"/>
                </a:solidFill>
              </a:rPr>
              <a:t>weiter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Medikamente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zu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nehmen</a:t>
            </a:r>
            <a:r>
              <a:rPr lang="bg-BG" dirty="0">
                <a:solidFill>
                  <a:srgbClr val="660066"/>
                </a:solidFill>
              </a:rPr>
              <a:t>. </a:t>
            </a:r>
            <a:r>
              <a:rPr lang="bg-BG" dirty="0" err="1">
                <a:solidFill>
                  <a:srgbClr val="660066"/>
                </a:solidFill>
              </a:rPr>
              <a:t>So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wird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das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Kind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nicht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durch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einen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Sturz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der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Mutter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gefährdet</a:t>
            </a:r>
            <a:r>
              <a:rPr lang="bg-BG" dirty="0">
                <a:solidFill>
                  <a:srgbClr val="660066"/>
                </a:solidFill>
              </a:rPr>
              <a:t>.</a:t>
            </a:r>
          </a:p>
          <a:p>
            <a:r>
              <a:rPr lang="bg-BG" b="1" dirty="0" err="1">
                <a:solidFill>
                  <a:srgbClr val="660066"/>
                </a:solidFill>
              </a:rPr>
              <a:t>Haben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Narkoleptiker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eine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kürzere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Lebenserwartung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als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Gesunde</a:t>
            </a:r>
            <a:r>
              <a:rPr lang="bg-BG" b="1" dirty="0">
                <a:solidFill>
                  <a:srgbClr val="660066"/>
                </a:solidFill>
              </a:rPr>
              <a:t>? </a:t>
            </a:r>
            <a:r>
              <a:rPr lang="bg-BG" dirty="0" err="1">
                <a:solidFill>
                  <a:srgbClr val="660066"/>
                </a:solidFill>
              </a:rPr>
              <a:t>Nein</a:t>
            </a:r>
            <a:r>
              <a:rPr lang="bg-BG" dirty="0">
                <a:solidFill>
                  <a:srgbClr val="660066"/>
                </a:solidFill>
              </a:rPr>
              <a:t>, </a:t>
            </a:r>
            <a:r>
              <a:rPr lang="bg-BG" dirty="0" err="1">
                <a:solidFill>
                  <a:srgbClr val="660066"/>
                </a:solidFill>
              </a:rPr>
              <a:t>außer</a:t>
            </a:r>
            <a:r>
              <a:rPr lang="bg-BG" dirty="0">
                <a:solidFill>
                  <a:srgbClr val="660066"/>
                </a:solidFill>
              </a:rPr>
              <a:t>, </a:t>
            </a:r>
            <a:r>
              <a:rPr lang="bg-BG" dirty="0" err="1">
                <a:solidFill>
                  <a:srgbClr val="660066"/>
                </a:solidFill>
              </a:rPr>
              <a:t>sie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kommen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durch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Unfälle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zu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Tode</a:t>
            </a:r>
            <a:r>
              <a:rPr lang="bg-BG" dirty="0">
                <a:solidFill>
                  <a:srgbClr val="660066"/>
                </a:solidFill>
              </a:rPr>
              <a:t>. </a:t>
            </a:r>
            <a:r>
              <a:rPr lang="bg-BG" dirty="0" err="1">
                <a:solidFill>
                  <a:srgbClr val="660066"/>
                </a:solidFill>
              </a:rPr>
              <a:t>Etwa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wenn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ein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Raucher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mit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brennender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Zigarette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einschläft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und</a:t>
            </a:r>
            <a:r>
              <a:rPr lang="bg-BG" dirty="0">
                <a:solidFill>
                  <a:srgbClr val="660066"/>
                </a:solidFill>
              </a:rPr>
              <a:t> im </a:t>
            </a:r>
            <a:r>
              <a:rPr lang="bg-BG" dirty="0" err="1">
                <a:solidFill>
                  <a:srgbClr val="660066"/>
                </a:solidFill>
              </a:rPr>
              <a:t>Bett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verbrennt</a:t>
            </a:r>
            <a:r>
              <a:rPr lang="bg-BG" dirty="0">
                <a:solidFill>
                  <a:srgbClr val="660066"/>
                </a:solidFill>
              </a:rPr>
              <a:t>.</a:t>
            </a:r>
          </a:p>
          <a:p>
            <a:r>
              <a:rPr lang="bg-BG" b="1" dirty="0" err="1" smtClean="0">
                <a:solidFill>
                  <a:srgbClr val="660066"/>
                </a:solidFill>
              </a:rPr>
              <a:t>Wenn</a:t>
            </a:r>
            <a:r>
              <a:rPr lang="bg-BG" b="1" dirty="0" smtClean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ein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Narkoleptiker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trotz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aller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Vorsichtsmaßnahmen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einen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Unfall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verursacht</a:t>
            </a:r>
            <a:r>
              <a:rPr lang="bg-BG" b="1" dirty="0">
                <a:solidFill>
                  <a:srgbClr val="660066"/>
                </a:solidFill>
              </a:rPr>
              <a:t>, </a:t>
            </a:r>
            <a:r>
              <a:rPr lang="bg-BG" b="1" dirty="0" err="1">
                <a:solidFill>
                  <a:srgbClr val="660066"/>
                </a:solidFill>
              </a:rPr>
              <a:t>springt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dann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seine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Haftpflichtversicherung</a:t>
            </a:r>
            <a:r>
              <a:rPr lang="bg-BG" b="1" dirty="0">
                <a:solidFill>
                  <a:srgbClr val="660066"/>
                </a:solidFill>
              </a:rPr>
              <a:t> </a:t>
            </a:r>
            <a:r>
              <a:rPr lang="bg-BG" b="1" dirty="0" err="1">
                <a:solidFill>
                  <a:srgbClr val="660066"/>
                </a:solidFill>
              </a:rPr>
              <a:t>ein</a:t>
            </a:r>
            <a:r>
              <a:rPr lang="bg-BG" b="1" dirty="0">
                <a:solidFill>
                  <a:srgbClr val="660066"/>
                </a:solidFill>
              </a:rPr>
              <a:t>? </a:t>
            </a:r>
            <a:r>
              <a:rPr lang="bg-BG" dirty="0" err="1">
                <a:solidFill>
                  <a:srgbClr val="660066"/>
                </a:solidFill>
              </a:rPr>
              <a:t>Wenn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er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seine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Diagnose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kennt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und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den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Schaden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durch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eine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Änderung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seines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Verhaltens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Verhaltens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hätte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verhindern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können</a:t>
            </a:r>
            <a:r>
              <a:rPr lang="bg-BG" dirty="0">
                <a:solidFill>
                  <a:srgbClr val="660066"/>
                </a:solidFill>
              </a:rPr>
              <a:t>, </a:t>
            </a:r>
            <a:r>
              <a:rPr lang="bg-BG" dirty="0" err="1">
                <a:solidFill>
                  <a:srgbClr val="660066"/>
                </a:solidFill>
              </a:rPr>
              <a:t>zahlt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die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Versicherung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nicht</a:t>
            </a:r>
            <a:r>
              <a:rPr lang="bg-BG" dirty="0">
                <a:solidFill>
                  <a:srgbClr val="660066"/>
                </a:solidFill>
              </a:rPr>
              <a:t>. </a:t>
            </a:r>
            <a:r>
              <a:rPr lang="bg-BG" dirty="0" err="1">
                <a:solidFill>
                  <a:srgbClr val="660066"/>
                </a:solidFill>
              </a:rPr>
              <a:t>Für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alles</a:t>
            </a:r>
            <a:r>
              <a:rPr lang="bg-BG" dirty="0">
                <a:solidFill>
                  <a:srgbClr val="660066"/>
                </a:solidFill>
              </a:rPr>
              <a:t>, </a:t>
            </a:r>
            <a:r>
              <a:rPr lang="bg-BG" dirty="0" err="1">
                <a:solidFill>
                  <a:srgbClr val="660066"/>
                </a:solidFill>
              </a:rPr>
              <a:t>was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nicht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kontrollierbar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ist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und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für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das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sich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keine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Vorsichtsmaßnahme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ergreifen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lässt</a:t>
            </a:r>
            <a:r>
              <a:rPr lang="bg-BG" dirty="0">
                <a:solidFill>
                  <a:srgbClr val="660066"/>
                </a:solidFill>
              </a:rPr>
              <a:t>, </a:t>
            </a:r>
            <a:r>
              <a:rPr lang="bg-BG" dirty="0" err="1">
                <a:solidFill>
                  <a:srgbClr val="660066"/>
                </a:solidFill>
              </a:rPr>
              <a:t>zahlt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die</a:t>
            </a:r>
            <a:r>
              <a:rPr lang="bg-BG" dirty="0">
                <a:solidFill>
                  <a:srgbClr val="660066"/>
                </a:solidFill>
              </a:rPr>
              <a:t> </a:t>
            </a:r>
            <a:r>
              <a:rPr lang="bg-BG" dirty="0" err="1">
                <a:solidFill>
                  <a:srgbClr val="660066"/>
                </a:solidFill>
              </a:rPr>
              <a:t>Versicherung</a:t>
            </a:r>
            <a:r>
              <a:rPr lang="bg-BG" dirty="0">
                <a:solidFill>
                  <a:srgbClr val="660066"/>
                </a:solidFill>
              </a:rPr>
              <a:t>.. </a:t>
            </a:r>
          </a:p>
        </p:txBody>
      </p:sp>
    </p:spTree>
    <p:extLst>
      <p:ext uri="{BB962C8B-B14F-4D97-AF65-F5344CB8AC3E}">
        <p14:creationId xmlns:p14="http://schemas.microsoft.com/office/powerpoint/2010/main" val="8647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елиерство">
  <a:themeElements>
    <a:clrScheme name="Моделиерство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фициални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елиерство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676</Words>
  <Application>Microsoft Office PowerPoint</Application>
  <PresentationFormat>Bildschirmpräsentation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Моделиерство</vt:lpstr>
      <vt:lpstr>narkolepsie</vt:lpstr>
      <vt:lpstr>Was ist narkolepsie?</vt:lpstr>
      <vt:lpstr>beshreibung</vt:lpstr>
      <vt:lpstr>Symptome</vt:lpstr>
      <vt:lpstr>PowerPoint-Präsentation</vt:lpstr>
      <vt:lpstr>PowerPoint-Präsentation</vt:lpstr>
      <vt:lpstr>Ursachen und risikofaktoren</vt:lpstr>
      <vt:lpstr>Noch etwas</vt:lpstr>
      <vt:lpstr>PowerPoint-Präsentation</vt:lpstr>
      <vt:lpstr>zitaten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narkolepsie</dc:title>
  <dc:creator>Tedi</dc:creator>
  <cp:lastModifiedBy>Gerhard Wazel</cp:lastModifiedBy>
  <cp:revision>24</cp:revision>
  <dcterms:created xsi:type="dcterms:W3CDTF">2014-01-15T13:28:42Z</dcterms:created>
  <dcterms:modified xsi:type="dcterms:W3CDTF">2014-01-24T15:37:10Z</dcterms:modified>
</cp:coreProperties>
</file>