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7" r:id="rId7"/>
    <p:sldId id="26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5D49-AE0F-46C2-9F41-E7C51B4F156C}" type="datetimeFigureOut">
              <a:rPr lang="de-DE"/>
              <a:pPr>
                <a:defRPr/>
              </a:pPr>
              <a:t>24.01.2014</a:t>
            </a:fld>
            <a:endParaRPr lang="de-DE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E83F-6B72-4EFD-B6C4-44DFA0BD5C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2CE3-2533-4D50-9C64-0906DBD5E188}" type="datetimeFigureOut">
              <a:rPr lang="de-DE"/>
              <a:pPr>
                <a:defRPr/>
              </a:pPr>
              <a:t>24.01.2014</a:t>
            </a:fld>
            <a:endParaRPr 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31E40-BB8D-4997-8D93-1CA400F4D1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48B4-CD6B-4703-9763-3D33BDDD44EC}" type="datetimeFigureOut">
              <a:rPr lang="de-DE"/>
              <a:pPr>
                <a:defRPr/>
              </a:pPr>
              <a:t>24.01.2014</a:t>
            </a:fld>
            <a:endParaRPr 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6D77-85C4-4329-8E18-AF3A8EFA41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E325-1ECF-4377-BE7B-37671AFF03E7}" type="datetimeFigureOut">
              <a:rPr lang="de-DE"/>
              <a:pPr>
                <a:defRPr/>
              </a:pPr>
              <a:t>24.01.2014</a:t>
            </a:fld>
            <a:endParaRPr lang="de-D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F3EC-C3DF-4573-86A5-B280297B31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9DC0-0D73-4553-A7DD-41C6D8A05FD2}" type="datetimeFigureOut">
              <a:rPr lang="de-DE"/>
              <a:pPr>
                <a:defRPr/>
              </a:pPr>
              <a:t>24.01.2014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94B0-0B0E-40A4-9CD9-4398616B04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0EDD-651E-492C-B494-2CC57F47C99D}" type="datetimeFigureOut">
              <a:rPr lang="de-DE"/>
              <a:pPr>
                <a:defRPr/>
              </a:pPr>
              <a:t>24.01.2014</a:t>
            </a:fld>
            <a:endParaRPr lang="de-D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AB92-B6B1-49FE-A2A9-18B8AB14D7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94CB-E5BA-4E9A-A035-EF9F5CD40547}" type="datetimeFigureOut">
              <a:rPr lang="de-DE"/>
              <a:pPr>
                <a:defRPr/>
              </a:pPr>
              <a:t>24.01.2014</a:t>
            </a:fld>
            <a:endParaRPr lang="de-DE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A9567-426F-4AFE-85B8-F21FEAAEA6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7144-4798-485A-9A07-08B48AB04EC0}" type="datetimeFigureOut">
              <a:rPr lang="de-DE"/>
              <a:pPr>
                <a:defRPr/>
              </a:pPr>
              <a:t>24.01.2014</a:t>
            </a:fld>
            <a:endParaRPr lang="de-DE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E78B-5C51-4E63-90A9-996CA75443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2BF8-7392-4B4E-AA5A-EFECD1B59255}" type="datetimeFigureOut">
              <a:rPr lang="de-DE"/>
              <a:pPr>
                <a:defRPr/>
              </a:pPr>
              <a:t>24.01.2014</a:t>
            </a:fld>
            <a:endParaRPr lang="de-DE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FB23-5E96-485B-BD3F-39F2F13AC2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8D0A8-360C-43BE-A524-19D004754E18}" type="datetimeFigureOut">
              <a:rPr lang="de-DE"/>
              <a:pPr>
                <a:defRPr/>
              </a:pPr>
              <a:t>24.01.2014</a:t>
            </a:fld>
            <a:endParaRPr lang="de-D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629C-79F4-432C-8425-CE031D697A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8DAC-76E9-4189-83CB-C0FF1A1DF09C}" type="datetimeFigureOut">
              <a:rPr lang="de-DE"/>
              <a:pPr>
                <a:defRPr/>
              </a:pPr>
              <a:t>24.01.2014</a:t>
            </a:fld>
            <a:endParaRPr lang="de-DE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CF802-E418-42F0-B53E-D2B9FACBF5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553E6C-6429-4DCB-B5E4-7CBE242EEDC0}" type="datetimeFigureOut">
              <a:rPr lang="de-DE"/>
              <a:pPr>
                <a:defRPr/>
              </a:pPr>
              <a:t>24.01.2014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A412A-DB42-449F-AFA5-CF9BC18757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de-DE" smtClean="0"/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684213" y="6202363"/>
            <a:ext cx="777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>
              <a:latin typeface="Constantia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5288" y="4797425"/>
            <a:ext cx="81375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6000" b="1" i="1">
                <a:effectLst>
                  <a:outerShdw blurRad="38100" dist="38100" dir="2700000" algn="tl">
                    <a:srgbClr val="04617B"/>
                  </a:outerShdw>
                </a:effectLst>
                <a:latin typeface="Gabriola" pitchFamily="82" charset="0"/>
              </a:rPr>
              <a:t>Warum Ohrwürmer so hartnäckig sind</a:t>
            </a:r>
            <a:r>
              <a:rPr lang="de-DE" sz="6000" b="1" i="1">
                <a:effectLst>
                  <a:outerShdw blurRad="38100" dist="38100" dir="2700000" algn="tl">
                    <a:srgbClr val="04617B"/>
                  </a:outerShdw>
                </a:effectLst>
                <a:latin typeface="Gabriola" pitchFamily="82" charset="0"/>
              </a:rPr>
              <a:t>?</a:t>
            </a:r>
            <a:endParaRPr lang="bg-BG" sz="6000" b="1" i="1">
              <a:effectLst>
                <a:outerShdw blurRad="38100" dist="38100" dir="2700000" algn="tl">
                  <a:srgbClr val="04617B"/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 BERKLEY" pitchFamily="2" charset="0"/>
              </a:rPr>
              <a:t>Danke für die Aufmerksamkeit</a:t>
            </a:r>
            <a:r>
              <a:rPr lang="de-DE" smtClean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de-DE" smtClean="0"/>
          </a:p>
          <a:p>
            <a:pPr eaLnBrk="1" hangingPunct="1">
              <a:buFont typeface="Wingdings 2" pitchFamily="18" charset="2"/>
              <a:buNone/>
            </a:pPr>
            <a:endParaRPr lang="de-DE" smtClean="0"/>
          </a:p>
          <a:p>
            <a:pPr eaLnBrk="1" hangingPunct="1">
              <a:buFont typeface="Wingdings 2" pitchFamily="18" charset="2"/>
              <a:buNone/>
            </a:pPr>
            <a:r>
              <a:rPr lang="de-DE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  <a:r>
              <a:rPr lang="de-DE" sz="36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Ausgearbeitet von: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de-DE" sz="5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                            Presiyana Boyarova</a:t>
            </a:r>
            <a:r>
              <a:rPr lang="de-DE" sz="5400" smtClean="0">
                <a:latin typeface="Gabriola" pitchFamily="82" charset="0"/>
              </a:rPr>
              <a:t> </a:t>
            </a:r>
          </a:p>
        </p:txBody>
      </p:sp>
      <p:pic>
        <p:nvPicPr>
          <p:cNvPr id="22532" name="Picture 4" descr="20051118_ohrwur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32856">
            <a:off x="0" y="2781300"/>
            <a:ext cx="3552825" cy="37290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413000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 _______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2413000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Synapsen</a:t>
            </a:r>
          </a:p>
        </p:txBody>
      </p:sp>
      <p:pic>
        <p:nvPicPr>
          <p:cNvPr id="14354" name="Picture 6" descr="081124174909-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88913"/>
            <a:ext cx="5508625" cy="413067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55" name="Content Placeholder 2"/>
          <p:cNvSpPr>
            <a:spLocks/>
          </p:cNvSpPr>
          <p:nvPr/>
        </p:nvSpPr>
        <p:spPr bwMode="auto">
          <a:xfrm>
            <a:off x="179388" y="126841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bg-BG" sz="3600">
                <a:latin typeface="Gabriola" pitchFamily="82" charset="0"/>
              </a:rPr>
              <a:t>Tore zwischen</a:t>
            </a:r>
            <a:endParaRPr lang="en-US" sz="36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bg-BG" sz="3600">
                <a:latin typeface="Gabriola" pitchFamily="82" charset="0"/>
              </a:rPr>
              <a:t> den Nervenzellen</a:t>
            </a:r>
            <a:endParaRPr lang="de-DE" sz="36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de-DE" sz="36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de-DE" sz="36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de-DE" sz="36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de-DE" sz="260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de-DE" sz="2600">
              <a:latin typeface="Constantia" pitchFamily="18" charset="0"/>
            </a:endParaRPr>
          </a:p>
        </p:txBody>
      </p:sp>
      <p:pic>
        <p:nvPicPr>
          <p:cNvPr id="14356" name="Picture 5" descr="synaps_met_neurotransmit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141663"/>
            <a:ext cx="4752975" cy="357187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57" name="Rectangle 7"/>
          <p:cNvSpPr>
            <a:spLocks noChangeArrowheads="1"/>
          </p:cNvSpPr>
          <p:nvPr/>
        </p:nvSpPr>
        <p:spPr bwMode="auto">
          <a:xfrm>
            <a:off x="5364163" y="5084763"/>
            <a:ext cx="34798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de-DE" sz="3600">
                <a:latin typeface="Gabriola" pitchFamily="82" charset="0"/>
              </a:rPr>
              <a:t>Leiter von </a:t>
            </a:r>
            <a:r>
              <a:rPr lang="bg-BG" sz="3600">
                <a:latin typeface="Gabriola" pitchFamily="82" charset="0"/>
              </a:rPr>
              <a:t>Reize</a:t>
            </a:r>
            <a:r>
              <a:rPr lang="de-DE" sz="3600">
                <a:latin typeface="Gabriola" pitchFamily="82" charset="0"/>
              </a:rPr>
              <a:t>n</a:t>
            </a:r>
            <a:endParaRPr lang="en-US" sz="3600">
              <a:latin typeface="Gabriola" pitchFamily="82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3600">
                <a:latin typeface="Gabriola" pitchFamily="82" charset="0"/>
              </a:rPr>
              <a:t>      </a:t>
            </a:r>
            <a:r>
              <a:rPr lang="bg-BG" sz="3600">
                <a:latin typeface="Gabriola" pitchFamily="82" charset="0"/>
              </a:rPr>
              <a:t>von anderen Zellen</a:t>
            </a:r>
            <a:r>
              <a:rPr lang="bg-BG" sz="3600"/>
              <a:t> </a:t>
            </a:r>
            <a:endParaRPr lang="de-DE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355" grpId="0"/>
      <p:bldP spid="143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0" y="5157788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de-DE" sz="3600">
                <a:latin typeface="Gabriola" pitchFamily="82" charset="0"/>
              </a:rPr>
              <a:t>Weitergabe von   Informationen</a:t>
            </a:r>
          </a:p>
        </p:txBody>
      </p:sp>
      <p:pic>
        <p:nvPicPr>
          <p:cNvPr id="15370" name="Picture 5" descr="tumblr_mzhay4Yrjf1snzbj4o1_4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412875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5" descr="neurons_2304989_GIFSou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76250"/>
            <a:ext cx="464343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neurons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4723">
            <a:off x="684213" y="692150"/>
            <a:ext cx="5187950" cy="3890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386" name="Picture 8" descr="neuron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63112">
            <a:off x="4643438" y="3284538"/>
            <a:ext cx="4176712" cy="3132137"/>
          </a:xfrm>
          <a:prstGeom prst="rect">
            <a:avLst/>
          </a:prstGeom>
          <a:noFill/>
          <a:ln w="28575">
            <a:pattFill prst="wdUpDiag">
              <a:fgClr>
                <a:srgbClr val="B2B2B2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6300788" y="1052513"/>
            <a:ext cx="20875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/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6262688" y="981075"/>
            <a:ext cx="2881312" cy="2014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bg-BG" sz="2800">
                <a:latin typeface="Gabriola" pitchFamily="82" charset="0"/>
              </a:rPr>
              <a:t>Cortex, wo Geräusche, Sprache und Musik verarbeitet werden</a:t>
            </a:r>
            <a:endParaRPr lang="de-DE" sz="2800">
              <a:latin typeface="Gabriola" pitchFamily="82" charset="0"/>
            </a:endParaRPr>
          </a:p>
          <a:p>
            <a:pPr>
              <a:spcBef>
                <a:spcPct val="50000"/>
              </a:spcBef>
            </a:pPr>
            <a:endParaRPr lang="bg-BG" sz="2800">
              <a:latin typeface="Gabriola" pitchFamily="82" charset="0"/>
            </a:endParaRPr>
          </a:p>
        </p:txBody>
      </p:sp>
      <p:sp>
        <p:nvSpPr>
          <p:cNvPr id="16392" name="Content Placeholder 2"/>
          <p:cNvSpPr>
            <a:spLocks/>
          </p:cNvSpPr>
          <p:nvPr/>
        </p:nvSpPr>
        <p:spPr bwMode="auto">
          <a:xfrm>
            <a:off x="0" y="692150"/>
            <a:ext cx="82296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de-DE" sz="28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de-DE" sz="28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de-DE" sz="28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de-DE" sz="28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de-DE" sz="28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de-DE" sz="28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de-DE" sz="28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de-DE" sz="28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de-DE" sz="2800">
                <a:latin typeface="Gabriola" pitchFamily="82" charset="0"/>
              </a:rPr>
              <a:t>Heranwachsen von Synapsen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de-DE" sz="2800">
              <a:latin typeface="Gabriola" pitchFamily="82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de-DE" sz="2800">
                <a:latin typeface="Gabriola" pitchFamily="82" charset="0"/>
              </a:rPr>
              <a:t>Beschleunigung von Weitergabe von Informationen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3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3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3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brain-with-music-from-Deni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33375"/>
            <a:ext cx="4386263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  <a:noFill/>
          <a:ln/>
        </p:spPr>
        <p:txBody>
          <a:bodyPr/>
          <a:lstStyle/>
          <a:p>
            <a:pPr eaLnBrk="1" hangingPunct="1">
              <a:defRPr/>
            </a:pPr>
            <a:r>
              <a:rPr lang="de-DE" sz="5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 ________ ___  _______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5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Kriterien für Ohrwürme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4389438"/>
          </a:xfrm>
        </p:spPr>
        <p:txBody>
          <a:bodyPr/>
          <a:lstStyle/>
          <a:p>
            <a:pPr eaLnBrk="1" hangingPunct="1"/>
            <a:r>
              <a:rPr lang="de-DE" smtClean="0"/>
              <a:t>1</a:t>
            </a:r>
            <a:r>
              <a:rPr lang="de-DE" sz="3200" smtClean="0">
                <a:latin typeface="Gabriola" pitchFamily="82" charset="0"/>
              </a:rPr>
              <a:t>. Wiederholung von </a:t>
            </a:r>
            <a:r>
              <a:rPr lang="bg-BG" sz="3200" smtClean="0">
                <a:latin typeface="Gabriola" pitchFamily="82" charset="0"/>
              </a:rPr>
              <a:t>einzelne</a:t>
            </a:r>
            <a:r>
              <a:rPr lang="de-DE" sz="3200" smtClean="0">
                <a:latin typeface="Gabriola" pitchFamily="82" charset="0"/>
              </a:rPr>
              <a:t>n </a:t>
            </a:r>
            <a:r>
              <a:rPr lang="bg-BG" sz="3200" smtClean="0">
                <a:latin typeface="Gabriola" pitchFamily="82" charset="0"/>
              </a:rPr>
              <a:t>Passagen eines Liedes</a:t>
            </a:r>
            <a:endParaRPr lang="de-DE" sz="3200" smtClean="0">
              <a:latin typeface="Gabriola" pitchFamily="82" charset="0"/>
            </a:endParaRPr>
          </a:p>
          <a:p>
            <a:pPr eaLnBrk="1" hangingPunct="1"/>
            <a:endParaRPr lang="de-DE" sz="3200" smtClean="0">
              <a:latin typeface="Gabriola" pitchFamily="82" charset="0"/>
            </a:endParaRPr>
          </a:p>
          <a:p>
            <a:pPr eaLnBrk="1" hangingPunct="1"/>
            <a:endParaRPr lang="de-DE" sz="3200" smtClean="0">
              <a:latin typeface="Gabriola" pitchFamily="82" charset="0"/>
            </a:endParaRPr>
          </a:p>
          <a:p>
            <a:pPr eaLnBrk="1" hangingPunct="1"/>
            <a:r>
              <a:rPr lang="de-DE" sz="3200" smtClean="0">
                <a:latin typeface="Gabriola" pitchFamily="82" charset="0"/>
              </a:rPr>
              <a:t>2. Einfache Struktur</a:t>
            </a:r>
          </a:p>
          <a:p>
            <a:pPr eaLnBrk="1" hangingPunct="1"/>
            <a:endParaRPr lang="de-DE" sz="3200" smtClean="0">
              <a:latin typeface="Gabriola" pitchFamily="82" charset="0"/>
            </a:endParaRPr>
          </a:p>
          <a:p>
            <a:pPr eaLnBrk="1" hangingPunct="1"/>
            <a:endParaRPr lang="de-DE" sz="3200" smtClean="0">
              <a:latin typeface="Gabriola" pitchFamily="82" charset="0"/>
            </a:endParaRPr>
          </a:p>
          <a:p>
            <a:pPr eaLnBrk="1" hangingPunct="1"/>
            <a:r>
              <a:rPr lang="de-DE" sz="3200" smtClean="0">
                <a:latin typeface="Gabriola" pitchFamily="82" charset="0"/>
              </a:rPr>
              <a:t>3. Ü</a:t>
            </a:r>
            <a:r>
              <a:rPr lang="bg-BG" sz="3200" smtClean="0">
                <a:latin typeface="Gabriola" pitchFamily="82" charset="0"/>
              </a:rPr>
              <a:t>berraschende rhythmische Variationen</a:t>
            </a:r>
            <a:endParaRPr lang="de-DE" sz="3200" smtClean="0">
              <a:latin typeface="Gabriola" pitchFamily="82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0591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3. Ursachen für Ohrwürme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389437"/>
          </a:xfrm>
        </p:spPr>
        <p:txBody>
          <a:bodyPr/>
          <a:lstStyle/>
          <a:p>
            <a:pPr eaLnBrk="1" hangingPunct="1"/>
            <a:r>
              <a:rPr lang="bg-BG" sz="3200" smtClean="0">
                <a:latin typeface="Gabriola" pitchFamily="82" charset="0"/>
              </a:rPr>
              <a:t>Zeigarnik-Effekt </a:t>
            </a:r>
            <a:r>
              <a:rPr lang="de-DE" sz="3200" smtClean="0">
                <a:latin typeface="Gabriola" pitchFamily="82" charset="0"/>
              </a:rPr>
              <a:t> - Bessere Erinnerung an unterbrochene Gedanken als an abgeschlossene</a:t>
            </a:r>
          </a:p>
          <a:p>
            <a:pPr eaLnBrk="1" hangingPunct="1"/>
            <a:endParaRPr lang="de-DE" sz="3200" smtClean="0">
              <a:latin typeface="Gabriola" pitchFamily="82" charset="0"/>
            </a:endParaRPr>
          </a:p>
          <a:p>
            <a:pPr eaLnBrk="1" hangingPunct="1"/>
            <a:r>
              <a:rPr lang="de-DE" sz="3200" smtClean="0">
                <a:latin typeface="Gabriola" pitchFamily="82" charset="0"/>
              </a:rPr>
              <a:t>Emotionale Stabilität</a:t>
            </a:r>
          </a:p>
          <a:p>
            <a:pPr eaLnBrk="1" hangingPunct="1">
              <a:buFont typeface="Wingdings 2" pitchFamily="18" charset="2"/>
              <a:buNone/>
            </a:pPr>
            <a:endParaRPr lang="de-DE" sz="3200" smtClean="0">
              <a:latin typeface="Gabriola" pitchFamily="82" charset="0"/>
            </a:endParaRPr>
          </a:p>
          <a:p>
            <a:pPr eaLnBrk="1" hangingPunct="1"/>
            <a:endParaRPr lang="de-DE" sz="3200" smtClean="0">
              <a:latin typeface="Gabriola" pitchFamily="82" charset="0"/>
            </a:endParaRPr>
          </a:p>
          <a:p>
            <a:pPr eaLnBrk="1" hangingPunct="1"/>
            <a:endParaRPr lang="de-DE" sz="3200" smtClean="0">
              <a:latin typeface="Gabriola" pitchFamily="82" charset="0"/>
            </a:endParaRPr>
          </a:p>
        </p:txBody>
      </p:sp>
      <p:pic>
        <p:nvPicPr>
          <p:cNvPr id="18435" name="Picture 4" descr="think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3850" y="908050"/>
            <a:ext cx="37401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Ohrwurm-Nad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57563"/>
            <a:ext cx="5689600" cy="31924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image-480261-panoV9free-qtx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37928">
            <a:off x="2195513" y="620713"/>
            <a:ext cx="6389687" cy="3335337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0" y="476250"/>
            <a:ext cx="8229600" cy="4389438"/>
          </a:xfrm>
        </p:spPr>
        <p:txBody>
          <a:bodyPr/>
          <a:lstStyle/>
          <a:p>
            <a:pPr eaLnBrk="1" hangingPunct="1"/>
            <a:r>
              <a:rPr lang="de-DE" sz="3600" b="1" smtClean="0">
                <a:latin typeface="Gabriola" pitchFamily="82" charset="0"/>
              </a:rPr>
              <a:t>Stille in der Umgebung</a:t>
            </a:r>
          </a:p>
          <a:p>
            <a:pPr eaLnBrk="1" hangingPunct="1"/>
            <a:endParaRPr lang="de-DE" sz="3600" smtClean="0">
              <a:latin typeface="Gabriola" pitchFamily="82" charset="0"/>
            </a:endParaRPr>
          </a:p>
          <a:p>
            <a:endParaRPr lang="bg-BG" smtClean="0"/>
          </a:p>
        </p:txBody>
      </p:sp>
      <p:pic>
        <p:nvPicPr>
          <p:cNvPr id="19459" name="Picture 4" descr="mus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04258">
            <a:off x="0" y="2636838"/>
            <a:ext cx="5940425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011863" y="5013325"/>
            <a:ext cx="3132137" cy="131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de-DE" sz="3200">
                <a:latin typeface="Gabriola" pitchFamily="82" charset="0"/>
              </a:rPr>
              <a:t>Beliebtheit des Liedes</a:t>
            </a:r>
          </a:p>
          <a:p>
            <a:pPr>
              <a:spcBef>
                <a:spcPct val="50000"/>
              </a:spcBef>
            </a:pPr>
            <a:endParaRPr lang="bg-BG" sz="3200">
              <a:latin typeface="Gabriola" pitchFamily="82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tumblr_inline_mjzmfxZ5wp1qz4rg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37" b="5746"/>
          <a:stretch>
            <a:fillRect/>
          </a:stretch>
        </p:blipFill>
        <p:spPr bwMode="auto">
          <a:xfrm rot="347932">
            <a:off x="250825" y="2205038"/>
            <a:ext cx="38163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5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Lösung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8229600" cy="4389437"/>
          </a:xfrm>
        </p:spPr>
        <p:txBody>
          <a:bodyPr/>
          <a:lstStyle/>
          <a:p>
            <a:pPr eaLnBrk="1" hangingPunct="1"/>
            <a:r>
              <a:rPr lang="de-DE" sz="3600" smtClean="0">
                <a:latin typeface="Gabriola" pitchFamily="82" charset="0"/>
              </a:rPr>
              <a:t>Die Lieder selber aussuchen</a:t>
            </a:r>
          </a:p>
          <a:p>
            <a:pPr eaLnBrk="1" hangingPunct="1"/>
            <a:r>
              <a:rPr lang="de-DE" sz="3600" smtClean="0">
                <a:latin typeface="Gabriola" pitchFamily="82" charset="0"/>
              </a:rPr>
              <a:t>Sudoku</a:t>
            </a:r>
          </a:p>
          <a:p>
            <a:pPr eaLnBrk="1" hangingPunct="1"/>
            <a:endParaRPr lang="de-DE" sz="3600" smtClean="0">
              <a:latin typeface="Gabriola" pitchFamily="82" charset="0"/>
            </a:endParaRPr>
          </a:p>
          <a:p>
            <a:pPr eaLnBrk="1" hangingPunct="1"/>
            <a:endParaRPr lang="de-DE" smtClean="0"/>
          </a:p>
        </p:txBody>
      </p:sp>
      <p:pic>
        <p:nvPicPr>
          <p:cNvPr id="20484" name="Picture 4" descr="tumblr_mzg45lsvjP1su7pooo1_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50906">
            <a:off x="4787900" y="0"/>
            <a:ext cx="3836988" cy="4248150"/>
          </a:xfrm>
          <a:prstGeom prst="rect">
            <a:avLst/>
          </a:prstGeom>
          <a:solidFill>
            <a:srgbClr val="FF0000"/>
          </a:solidFill>
          <a:ln w="76200" cmpd="tri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20485" name="Picture 7" descr="lazy-sunday-1947113"/>
          <p:cNvPicPr>
            <a:picLocks noChangeAspect="1" noChangeArrowheads="1"/>
          </p:cNvPicPr>
          <p:nvPr/>
        </p:nvPicPr>
        <p:blipFill>
          <a:blip r:embed="rId4"/>
          <a:srcRect b="9143"/>
          <a:stretch>
            <a:fillRect/>
          </a:stretch>
        </p:blipFill>
        <p:spPr bwMode="auto">
          <a:xfrm rot="-404947">
            <a:off x="3995738" y="4005263"/>
            <a:ext cx="4211637" cy="25765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507413" cy="1644650"/>
          </a:xfrm>
        </p:spPr>
        <p:txBody>
          <a:bodyPr/>
          <a:lstStyle/>
          <a:p>
            <a:pPr eaLnBrk="1" hangingPunct="1"/>
            <a:r>
              <a:rPr lang="de-DE" sz="9600" smtClean="0">
                <a:latin typeface="AR DELANEY" pitchFamily="2" charset="0"/>
              </a:rPr>
              <a:t>Aber!!!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14400" y="2205038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de-DE" sz="36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Jeder hat seine eigene Ohrwurm-Liste</a:t>
            </a:r>
            <a:r>
              <a:rPr lang="de-DE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;) </a:t>
            </a:r>
          </a:p>
          <a:p>
            <a:pPr eaLnBrk="1" hangingPunct="1"/>
            <a:endParaRPr lang="de-DE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8" name="Picture 4" descr="tumblr_lzgpajBiAa1r3a6jho1_5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789363"/>
            <a:ext cx="7272337" cy="2089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1"/>
      <p:bldP spid="2150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119</Words>
  <Application>Microsoft Office PowerPoint</Application>
  <PresentationFormat>Bildschirmpräsentation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Flow</vt:lpstr>
      <vt:lpstr>PowerPoint-Präsentation</vt:lpstr>
      <vt:lpstr> _______</vt:lpstr>
      <vt:lpstr>PowerPoint-Präsentation</vt:lpstr>
      <vt:lpstr>PowerPoint-Präsentation</vt:lpstr>
      <vt:lpstr> ________ ___  _______</vt:lpstr>
      <vt:lpstr>3. Ursachen für Ohrwürme</vt:lpstr>
      <vt:lpstr>PowerPoint-Präsentation</vt:lpstr>
      <vt:lpstr>Lösung</vt:lpstr>
      <vt:lpstr>Aber!!!</vt:lpstr>
      <vt:lpstr>Danke für die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Gerhard Wazel</cp:lastModifiedBy>
  <cp:revision>8</cp:revision>
  <dcterms:created xsi:type="dcterms:W3CDTF">2014-01-15T14:35:58Z</dcterms:created>
  <dcterms:modified xsi:type="dcterms:W3CDTF">2014-01-24T15:40:05Z</dcterms:modified>
</cp:coreProperties>
</file>