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FF"/>
    <a:srgbClr val="FF99CC"/>
    <a:srgbClr val="FF66CC"/>
    <a:srgbClr val="CB43C1"/>
    <a:srgbClr val="FFFF99"/>
    <a:srgbClr val="008000"/>
    <a:srgbClr val="C80202"/>
    <a:srgbClr val="CC0000"/>
    <a:srgbClr val="C0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9" autoAdjust="0"/>
    <p:restoredTop sz="94660"/>
  </p:normalViewPr>
  <p:slideViewPr>
    <p:cSldViewPr>
      <p:cViewPr>
        <p:scale>
          <a:sx n="66" d="100"/>
          <a:sy n="66" d="100"/>
        </p:scale>
        <p:origin x="-291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BEB2-90B9-4D10-83A5-B5514E1AD8F9}" type="datetimeFigureOut">
              <a:rPr lang="de-DE" smtClean="0"/>
              <a:pPr/>
              <a:t>24.01.2014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A15F-395A-463D-B5CE-88985552EA0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4.bp.blogspot.com/-tB5awOMRh4U/UW0oGHoMooI/AAAAAAAAAE0/SPDSHukaj2c/s1600/dn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ln w="76200"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166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Progerie</a:t>
            </a:r>
            <a:endParaRPr lang="de-DE" sz="166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3314" name="Picture 2" descr="http://wpcontent.answcdn.com/wikipedia/commons/thumb/8/82/Progeria37-72.jpg/200px-Progeria37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7560" cy="2286000"/>
          </a:xfrm>
          <a:prstGeom prst="rect">
            <a:avLst/>
          </a:prstGeom>
          <a:noFill/>
        </p:spPr>
      </p:pic>
      <p:pic>
        <p:nvPicPr>
          <p:cNvPr id="13317" name="Picture 5" descr="C:\Users\bubi\Pictures\F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629">
            <a:off x="5443290" y="4325585"/>
            <a:ext cx="3525837" cy="22268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de-DE" dirty="0" smtClean="0">
                <a:solidFill>
                  <a:srgbClr val="009900"/>
                </a:solidFill>
              </a:rPr>
              <a:t>Es gibt bei </a:t>
            </a:r>
            <a:r>
              <a:rPr lang="de-DE" dirty="0" err="1" smtClean="0">
                <a:solidFill>
                  <a:srgbClr val="009900"/>
                </a:solidFill>
              </a:rPr>
              <a:t>Progerie</a:t>
            </a:r>
            <a:r>
              <a:rPr lang="de-DE" dirty="0" smtClean="0">
                <a:solidFill>
                  <a:srgbClr val="009900"/>
                </a:solidFill>
              </a:rPr>
              <a:t> keine Therapie, welche die Ursachen behebt</a:t>
            </a:r>
            <a:endParaRPr lang="de-DE" dirty="0">
              <a:solidFill>
                <a:srgbClr val="0099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971800" y="381000"/>
            <a:ext cx="3358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7200" b="1" dirty="0" smtClean="0">
                <a:ln/>
                <a:solidFill>
                  <a:srgbClr val="009900"/>
                </a:solidFill>
                <a:latin typeface="Bernard MT Condensed" pitchFamily="18" charset="0"/>
              </a:rPr>
              <a:t>Therapie</a:t>
            </a:r>
            <a:endParaRPr lang="de-DE" sz="7200" b="1" cap="none" spc="0" dirty="0">
              <a:ln/>
              <a:solidFill>
                <a:srgbClr val="009900"/>
              </a:solidFill>
              <a:effectLst/>
              <a:latin typeface="Bernard MT Condensed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Im Mittelpunkt der Behandlung steht daher, möglichen </a:t>
            </a:r>
            <a:r>
              <a:rPr lang="de-DE" b="1" dirty="0" smtClean="0"/>
              <a:t>Beschwerden und Komplikationen vorzubeugen</a:t>
            </a:r>
            <a:r>
              <a:rPr lang="de-DE" dirty="0" smtClean="0"/>
              <a:t> und bereits bestehende Symptome zu behandeln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8600" y="26670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 Im Mittelpunkt der Behandlung steht daher, möglichen Beschwerden und Komplikationen vorzubeugen und bereits bestehende Symptome zu behandeln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04800" y="4648200"/>
            <a:ext cx="6023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 zum Beispiel die Behandlung von: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05000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</a:rPr>
              <a:t>- Diabetes mellitus</a:t>
            </a:r>
          </a:p>
          <a:p>
            <a:r>
              <a:rPr lang="de-DE" dirty="0" smtClean="0">
                <a:solidFill>
                  <a:srgbClr val="009900"/>
                </a:solidFill>
              </a:rPr>
              <a:t>- Hautveränderungen</a:t>
            </a:r>
          </a:p>
          <a:p>
            <a:r>
              <a:rPr lang="de-DE" dirty="0" smtClean="0">
                <a:solidFill>
                  <a:srgbClr val="009900"/>
                </a:solidFill>
              </a:rPr>
              <a:t>- erhöhten </a:t>
            </a:r>
            <a:r>
              <a:rPr lang="de-DE" dirty="0" err="1" smtClean="0">
                <a:solidFill>
                  <a:srgbClr val="009900"/>
                </a:solidFill>
              </a:rPr>
              <a:t>Bluttfettwerten</a:t>
            </a:r>
            <a:r>
              <a:rPr lang="de-DE" dirty="0" smtClean="0">
                <a:solidFill>
                  <a:srgbClr val="009900"/>
                </a:solidFill>
              </a:rPr>
              <a:t> (z.B. Cholesterin)</a:t>
            </a:r>
          </a:p>
          <a:p>
            <a:r>
              <a:rPr lang="de-DE" dirty="0" smtClean="0">
                <a:solidFill>
                  <a:srgbClr val="009900"/>
                </a:solidFill>
              </a:rPr>
              <a:t>- Linsentrübungen (Katarakt)</a:t>
            </a:r>
          </a:p>
          <a:p>
            <a:r>
              <a:rPr lang="de-DE" dirty="0" smtClean="0">
                <a:solidFill>
                  <a:srgbClr val="009900"/>
                </a:solidFill>
              </a:rPr>
              <a:t>- Krebserkrankungen</a:t>
            </a:r>
            <a:endParaRPr lang="de-DE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009900"/>
                </a:solidFill>
              </a:rPr>
              <a:t>    „Es kommt nicht darauf an, dem Leben mehr Jahre zu geben, sondern den Jahren mehr Leben zu geben…“ (Alexis Carrel)</a:t>
            </a:r>
            <a:endParaRPr lang="de-DE" dirty="0">
              <a:solidFill>
                <a:srgbClr val="009900"/>
              </a:solidFill>
            </a:endParaRPr>
          </a:p>
        </p:txBody>
      </p:sp>
      <p:pic>
        <p:nvPicPr>
          <p:cNvPr id="22530" name="Picture 2" descr="http://procproto.cz/wp-content/uploads/proge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7082852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>
            <a:noAutofit/>
          </a:bodyPr>
          <a:lstStyle/>
          <a:p>
            <a:r>
              <a:rPr lang="de-DE" sz="8800" dirty="0" smtClean="0">
                <a:solidFill>
                  <a:srgbClr val="009900"/>
                </a:solidFill>
                <a:latin typeface="Bernard MT Condensed" pitchFamily="18" charset="0"/>
              </a:rPr>
              <a:t>Danke für </a:t>
            </a:r>
            <a:br>
              <a:rPr lang="de-DE" sz="8800" dirty="0" smtClean="0">
                <a:solidFill>
                  <a:srgbClr val="009900"/>
                </a:solidFill>
                <a:latin typeface="Bernard MT Condensed" pitchFamily="18" charset="0"/>
              </a:rPr>
            </a:br>
            <a:r>
              <a:rPr lang="de-DE" sz="8800" dirty="0" smtClean="0">
                <a:solidFill>
                  <a:srgbClr val="009900"/>
                </a:solidFill>
                <a:latin typeface="Bernard MT Condensed" pitchFamily="18" charset="0"/>
              </a:rPr>
              <a:t>Ihre </a:t>
            </a:r>
            <a:r>
              <a:rPr lang="de-DE" sz="8800" dirty="0" err="1" smtClean="0">
                <a:solidFill>
                  <a:srgbClr val="009900"/>
                </a:solidFill>
                <a:latin typeface="Bernard MT Condensed" pitchFamily="18" charset="0"/>
              </a:rPr>
              <a:t>Aufmerkammkeit</a:t>
            </a:r>
            <a:r>
              <a:rPr lang="de-DE" sz="8800" dirty="0" smtClean="0">
                <a:solidFill>
                  <a:srgbClr val="009900"/>
                </a:solidFill>
                <a:latin typeface="Bernard MT Condensed" pitchFamily="18" charset="0"/>
              </a:rPr>
              <a:t> </a:t>
            </a:r>
            <a:r>
              <a:rPr lang="de-DE" sz="8800" dirty="0" smtClean="0">
                <a:solidFill>
                  <a:srgbClr val="009900"/>
                </a:solidFill>
                <a:sym typeface="Wingdings" pitchFamily="2" charset="2"/>
              </a:rPr>
              <a:t></a:t>
            </a:r>
            <a:endParaRPr lang="de-DE" sz="8800" dirty="0">
              <a:solidFill>
                <a:srgbClr val="00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5200" y="556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009900"/>
                </a:solidFill>
              </a:rPr>
              <a:t>Merlin </a:t>
            </a:r>
            <a:r>
              <a:rPr lang="de-DE" dirty="0" err="1" smtClean="0">
                <a:solidFill>
                  <a:srgbClr val="009900"/>
                </a:solidFill>
              </a:rPr>
              <a:t>Iliyaz</a:t>
            </a:r>
            <a:endParaRPr lang="de-DE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erlinbine.beepworld.de/files/byebye/byebye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819400"/>
            <a:ext cx="9372600" cy="2667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8000"/>
                </a:solidFill>
              </a:rPr>
              <a:t>Der Begriff </a:t>
            </a:r>
            <a:r>
              <a:rPr lang="de-DE" dirty="0" err="1" smtClean="0">
                <a:solidFill>
                  <a:srgbClr val="008000"/>
                </a:solidFill>
              </a:rPr>
              <a:t>Progerie</a:t>
            </a:r>
            <a:r>
              <a:rPr lang="de-DE" dirty="0" smtClean="0">
                <a:solidFill>
                  <a:srgbClr val="008000"/>
                </a:solidFill>
              </a:rPr>
              <a:t> oder auch </a:t>
            </a:r>
            <a:r>
              <a:rPr lang="de-DE" dirty="0" err="1" smtClean="0">
                <a:solidFill>
                  <a:srgbClr val="008000"/>
                </a:solidFill>
              </a:rPr>
              <a:t>Progeria</a:t>
            </a:r>
            <a:r>
              <a:rPr lang="de-DE" dirty="0" smtClean="0">
                <a:solidFill>
                  <a:srgbClr val="008000"/>
                </a:solidFill>
              </a:rPr>
              <a:t> bedeutet </a:t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„vorzeitiges Altern“.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>
                <a:solidFill>
                  <a:srgbClr val="008000"/>
                </a:solidFill>
              </a:rPr>
              <a:t>Progerie</a:t>
            </a:r>
            <a:r>
              <a:rPr lang="de-DE" dirty="0" smtClean="0">
                <a:solidFill>
                  <a:srgbClr val="008000"/>
                </a:solidFill>
              </a:rPr>
              <a:t> steht für eine Erkrankung, die eine vorzeitige Vergreisung beschreibt. </a:t>
            </a:r>
          </a:p>
        </p:txBody>
      </p:sp>
      <p:sp>
        <p:nvSpPr>
          <p:cNvPr id="5" name="Rechteck 4"/>
          <p:cNvSpPr/>
          <p:nvPr/>
        </p:nvSpPr>
        <p:spPr>
          <a:xfrm>
            <a:off x="1371600" y="304800"/>
            <a:ext cx="670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72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Was ist </a:t>
            </a:r>
            <a:r>
              <a:rPr lang="de-DE" sz="7200" b="1" cap="none" spc="0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Progerie</a:t>
            </a:r>
            <a:endParaRPr lang="de-DE" sz="72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304800" y="304800"/>
            <a:ext cx="9860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Ein Gendefekt, der Kinderträume zerstört.</a:t>
            </a:r>
            <a:endParaRPr lang="de-DE" sz="5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620000" y="0"/>
            <a:ext cx="697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9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?</a:t>
            </a:r>
            <a:endParaRPr lang="de-DE" sz="9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505200" y="1752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Tritt bei Kindern auf…</a:t>
            </a:r>
            <a:endParaRPr lang="de-DE" sz="3200" dirty="0">
              <a:solidFill>
                <a:srgbClr val="009900"/>
              </a:solidFill>
            </a:endParaRPr>
          </a:p>
        </p:txBody>
      </p:sp>
      <p:pic>
        <p:nvPicPr>
          <p:cNvPr id="10" name="Inhaltsplatzhalter 9" descr="000022-ICC-cytokeratin-DyLight-405-lamin-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799" y="2209800"/>
            <a:ext cx="8077201" cy="4648200"/>
          </a:xfrm>
        </p:spPr>
      </p:pic>
      <p:sp>
        <p:nvSpPr>
          <p:cNvPr id="13" name="Rechteck 12"/>
          <p:cNvSpPr/>
          <p:nvPr/>
        </p:nvSpPr>
        <p:spPr>
          <a:xfrm>
            <a:off x="304800" y="304800"/>
            <a:ext cx="25683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8800" b="1" cap="all" spc="0" dirty="0" smtClean="0">
                <a:ln/>
                <a:solidFill>
                  <a:srgbClr val="0099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Typ 1</a:t>
            </a:r>
            <a:endParaRPr lang="de-DE" sz="8800" b="1" cap="all" spc="0" dirty="0">
              <a:ln/>
              <a:solidFill>
                <a:srgbClr val="0099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19400" y="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009900"/>
                </a:solidFill>
                <a:latin typeface="Bernard MT Condensed" pitchFamily="18" charset="0"/>
              </a:rPr>
              <a:t>Hutchinson-</a:t>
            </a:r>
            <a:r>
              <a:rPr lang="de-DE" sz="3600" dirty="0" err="1" smtClean="0">
                <a:solidFill>
                  <a:srgbClr val="009900"/>
                </a:solidFill>
                <a:latin typeface="Bernard MT Condensed" pitchFamily="18" charset="0"/>
              </a:rPr>
              <a:t>Gilford</a:t>
            </a:r>
            <a:r>
              <a:rPr lang="de-DE" sz="3600" dirty="0" smtClean="0">
                <a:solidFill>
                  <a:srgbClr val="009900"/>
                </a:solidFill>
                <a:latin typeface="Bernard MT Condensed" pitchFamily="18" charset="0"/>
              </a:rPr>
              <a:t>-</a:t>
            </a:r>
            <a:r>
              <a:rPr lang="de-DE" sz="3600" dirty="0" err="1" smtClean="0">
                <a:solidFill>
                  <a:srgbClr val="009900"/>
                </a:solidFill>
                <a:latin typeface="Bernard MT Condensed" pitchFamily="18" charset="0"/>
              </a:rPr>
              <a:t>Progerie</a:t>
            </a:r>
            <a:r>
              <a:rPr lang="de-DE" sz="3600" dirty="0" smtClean="0">
                <a:solidFill>
                  <a:srgbClr val="009900"/>
                </a:solidFill>
                <a:latin typeface="Bernard MT Condensed" pitchFamily="18" charset="0"/>
              </a:rPr>
              <a:t>-Syndrom </a:t>
            </a:r>
          </a:p>
          <a:p>
            <a:pPr algn="ctr"/>
            <a:r>
              <a:rPr lang="de-DE" sz="3600" dirty="0" smtClean="0">
                <a:solidFill>
                  <a:srgbClr val="009900"/>
                </a:solidFill>
                <a:latin typeface="Bernard MT Condensed" pitchFamily="18" charset="0"/>
              </a:rPr>
              <a:t>(HGPS; </a:t>
            </a:r>
            <a:r>
              <a:rPr lang="de-DE" sz="3600" dirty="0" err="1" smtClean="0">
                <a:solidFill>
                  <a:srgbClr val="009900"/>
                </a:solidFill>
                <a:latin typeface="Bernard MT Condensed" pitchFamily="18" charset="0"/>
              </a:rPr>
              <a:t>Progeria</a:t>
            </a:r>
            <a:r>
              <a:rPr lang="de-DE" sz="3600" dirty="0" smtClean="0">
                <a:solidFill>
                  <a:srgbClr val="009900"/>
                </a:solidFill>
                <a:latin typeface="Bernard MT Condensed" pitchFamily="18" charset="0"/>
              </a:rPr>
              <a:t> </a:t>
            </a:r>
            <a:r>
              <a:rPr lang="de-DE" sz="3600" dirty="0" err="1" smtClean="0">
                <a:solidFill>
                  <a:srgbClr val="009900"/>
                </a:solidFill>
                <a:latin typeface="Bernard MT Condensed" pitchFamily="18" charset="0"/>
              </a:rPr>
              <a:t>infantilis</a:t>
            </a:r>
            <a:r>
              <a:rPr lang="de-DE" sz="3600" dirty="0" smtClean="0">
                <a:solidFill>
                  <a:srgbClr val="009900"/>
                </a:solidFill>
                <a:latin typeface="Bernard MT Condensed" pitchFamily="18" charset="0"/>
              </a:rPr>
              <a:t>) </a:t>
            </a:r>
          </a:p>
          <a:p>
            <a:pPr algn="ctr"/>
            <a:endParaRPr lang="de-DE" b="1" spc="50" dirty="0">
              <a:ln w="11430"/>
              <a:solidFill>
                <a:srgbClr val="0099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http://4.bp.blogspot.com/-tB5awOMRh4U/UW0oGHoMooI/AAAAAAAAAE0/SPDSHukaj2c/s1600/d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971800" y="533400"/>
            <a:ext cx="28167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9600" b="1" cap="none" spc="50" dirty="0" smtClean="0">
                <a:ln w="11430"/>
                <a:solidFill>
                  <a:srgbClr val="009900"/>
                </a:solidFill>
                <a:effectLst>
                  <a:glow rad="228600">
                    <a:srgbClr val="99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Typ</a:t>
            </a:r>
            <a:r>
              <a:rPr lang="de-DE" sz="9600" b="1" cap="none" spc="50" dirty="0" smtClean="0">
                <a:ln w="11430"/>
                <a:solidFill>
                  <a:srgbClr val="009900"/>
                </a:solidFill>
                <a:effectLst>
                  <a:glow rad="228600">
                    <a:srgbClr val="FF99CC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de-DE" sz="9600" b="1" cap="none" spc="50" dirty="0" smtClean="0">
                <a:ln w="11430"/>
                <a:solidFill>
                  <a:srgbClr val="009900"/>
                </a:solidFill>
                <a:effectLst>
                  <a:glow rad="228600">
                    <a:srgbClr val="99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2</a:t>
            </a:r>
            <a:endParaRPr lang="de-DE" sz="9600" b="1" cap="none" spc="50" dirty="0">
              <a:ln w="11430"/>
              <a:solidFill>
                <a:srgbClr val="009900"/>
              </a:solidFill>
              <a:effectLst>
                <a:glow rad="228600">
                  <a:srgbClr val="9900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14400" y="30480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Die ersten Symptome zeigen sich im Erwachsenenalter…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90800" y="21336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009900"/>
                </a:solidFill>
                <a:latin typeface="Bernard MT Condensed" pitchFamily="18" charset="0"/>
              </a:rPr>
              <a:t>Werner-Syndrom</a:t>
            </a:r>
            <a:endParaRPr lang="de-DE" sz="4400" dirty="0">
              <a:solidFill>
                <a:srgbClr val="0099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1000" y="2057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 Die Stimme ist schwach und piepsig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381000" y="25908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 Ihr Gesicht wird bisweilen als vogelartig beschrieben 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381000" y="3581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 Die Haut wirkt dünn und faltig, fest oder gespannt</a:t>
            </a:r>
            <a:endParaRPr lang="de-DE" sz="3200" dirty="0">
              <a:solidFill>
                <a:srgbClr val="008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00600" y="4114800"/>
            <a:ext cx="412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</a:rPr>
              <a:t>(Die Venen scheinen stark durch die Haut)</a:t>
            </a:r>
            <a:endParaRPr lang="de-DE" dirty="0">
              <a:solidFill>
                <a:srgbClr val="0099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81000" y="4303455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 Das Unterhautfettgewebe geht nach und nach verloren, es kommt zu einer übermäßigen Verhornung (Hyperkeratose) der Haut oder es treten Pigmentveränderungen auf</a:t>
            </a:r>
            <a:r>
              <a:rPr lang="de-DE" dirty="0" smtClean="0">
                <a:solidFill>
                  <a:srgbClr val="008000"/>
                </a:solidFill>
              </a:rPr>
              <a:t>.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794966" y="457200"/>
            <a:ext cx="46923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88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Symptome</a:t>
            </a:r>
            <a:endParaRPr lang="de-DE" sz="8800" b="1" cap="all" spc="0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Knochenschwund (Osteoporose)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000"/>
                </a:solidFill>
              </a:rPr>
              <a:t>mit Neigung zu Knochenbrüchen und Verkalkungen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57200" y="457200"/>
            <a:ext cx="6896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 Das Haar wird grau, dünn und fällt aus.</a:t>
            </a:r>
            <a:endParaRPr lang="de-DE" sz="3200" dirty="0">
              <a:solidFill>
                <a:srgbClr val="008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" y="2362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 Veränderungen an Nägeln und Zähnen und ein vorgewölbter Bauch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3505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8000"/>
                </a:solidFill>
              </a:rPr>
              <a:t> Die Funktion der Keimdrüsen wird zerstört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" y="411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 Gewichtsverlust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200" y="4724400"/>
            <a:ext cx="7584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 arterielle Gefäßkrankheit (Arteriosklerose)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3400" y="5334000"/>
            <a:ext cx="4093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 grauer Star (Katarakt)</a:t>
            </a:r>
            <a:endParaRPr lang="de-DE" sz="32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3556" name="Picture 4" descr="http://nt.bledar.com/img/i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3446780" cy="5257800"/>
          </a:xfrm>
          <a:prstGeom prst="rect">
            <a:avLst/>
          </a:prstGeom>
          <a:noFill/>
        </p:spPr>
      </p:pic>
      <p:pic>
        <p:nvPicPr>
          <p:cNvPr id="23558" name="Picture 6" descr="http://d1.stern.de/bilder/stern_tv/001neu2008/sommer-spezial/progerie02_250_fitwidth_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172200" cy="4644928"/>
          </a:xfrm>
          <a:prstGeom prst="rect">
            <a:avLst/>
          </a:prstGeom>
          <a:noFill/>
        </p:spPr>
      </p:pic>
      <p:pic>
        <p:nvPicPr>
          <p:cNvPr id="23560" name="Picture 8" descr="http://static2.fjcdn.com/comments/Actually%2Breminded%2Bme%2Bof%2BAdalia%2BRose%2B_6224ff8445e6141a8455a0eaa691af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762000"/>
            <a:ext cx="5543550" cy="5543550"/>
          </a:xfrm>
          <a:prstGeom prst="rect">
            <a:avLst/>
          </a:prstGeom>
          <a:noFill/>
        </p:spPr>
      </p:pic>
      <p:pic>
        <p:nvPicPr>
          <p:cNvPr id="23562" name="Picture 10" descr="Progerie – ein tapferes Mädchen trotzt der Krankhe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676400"/>
            <a:ext cx="6628043" cy="3733800"/>
          </a:xfrm>
          <a:prstGeom prst="rect">
            <a:avLst/>
          </a:prstGeom>
          <a:noFill/>
        </p:spPr>
      </p:pic>
      <p:pic>
        <p:nvPicPr>
          <p:cNvPr id="23564" name="Picture 12" descr="http://newsroom.interpharma.ch/sites/default/files/images/articles/72dpi/proger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685800"/>
            <a:ext cx="4114800" cy="5625885"/>
          </a:xfrm>
          <a:prstGeom prst="rect">
            <a:avLst/>
          </a:prstGeom>
          <a:noFill/>
        </p:spPr>
      </p:pic>
      <p:pic>
        <p:nvPicPr>
          <p:cNvPr id="23568" name="Picture 16" descr="Hayley is close to finishing her first year at secondary school - something her parents never dreamed she would be able to achie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676400"/>
            <a:ext cx="603885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http://media.news.de/resources/thumbs/df/ac/836103547_180x180/60498c9426c4fae13a82d6f333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800600" cy="4800600"/>
          </a:xfrm>
          <a:prstGeom prst="rect">
            <a:avLst/>
          </a:prstGeom>
          <a:noFill/>
        </p:spPr>
      </p:pic>
      <p:pic>
        <p:nvPicPr>
          <p:cNvPr id="1026" name="Picture 2" descr="http://urodaizdrowie.pl/wp-content/uploads/2011/04/Prog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5705538" cy="4022725"/>
          </a:xfrm>
          <a:prstGeom prst="rect">
            <a:avLst/>
          </a:prstGeom>
          <a:noFill/>
        </p:spPr>
      </p:pic>
      <p:pic>
        <p:nvPicPr>
          <p:cNvPr id="1028" name="Picture 4" descr="WernerSyndromePicOnBrianna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6019800" cy="4677639"/>
          </a:xfrm>
          <a:prstGeom prst="rect">
            <a:avLst/>
          </a:prstGeom>
          <a:noFill/>
        </p:spPr>
      </p:pic>
      <p:pic>
        <p:nvPicPr>
          <p:cNvPr id="1030" name="Picture 6" descr="http://www.ovni.ch/guest/images/prog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219200"/>
            <a:ext cx="482181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19200" y="228600"/>
            <a:ext cx="3886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7200" b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Ursachen:</a:t>
            </a:r>
            <a:endParaRPr lang="de-DE" sz="7200" b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4800" y="1600200"/>
            <a:ext cx="883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err="1" smtClean="0">
                <a:solidFill>
                  <a:srgbClr val="009900"/>
                </a:solidFill>
              </a:rPr>
              <a:t>Progerie</a:t>
            </a:r>
            <a:r>
              <a:rPr lang="de-DE" sz="3200" dirty="0" smtClean="0">
                <a:solidFill>
                  <a:srgbClr val="009900"/>
                </a:solidFill>
              </a:rPr>
              <a:t> Typ I (Hutchinson-</a:t>
            </a:r>
            <a:r>
              <a:rPr lang="de-DE" sz="3200" dirty="0" err="1" smtClean="0">
                <a:solidFill>
                  <a:srgbClr val="009900"/>
                </a:solidFill>
              </a:rPr>
              <a:t>Gilford</a:t>
            </a:r>
            <a:r>
              <a:rPr lang="de-DE" sz="3200" dirty="0" smtClean="0">
                <a:solidFill>
                  <a:srgbClr val="009900"/>
                </a:solidFill>
              </a:rPr>
              <a:t>-</a:t>
            </a:r>
            <a:r>
              <a:rPr lang="de-DE" sz="3200" dirty="0" err="1" smtClean="0">
                <a:solidFill>
                  <a:srgbClr val="009900"/>
                </a:solidFill>
              </a:rPr>
              <a:t>Progerie</a:t>
            </a:r>
            <a:r>
              <a:rPr lang="de-DE" sz="3200" dirty="0" smtClean="0">
                <a:solidFill>
                  <a:srgbClr val="009900"/>
                </a:solidFill>
              </a:rPr>
              <a:t>-Syndrom, HGPS oder vorzeitige Vergreisung) hat </a:t>
            </a:r>
            <a:r>
              <a:rPr lang="de-DE" sz="3200" b="1" dirty="0" smtClean="0">
                <a:solidFill>
                  <a:srgbClr val="009900"/>
                </a:solidFill>
              </a:rPr>
              <a:t>genetische Ursachen</a:t>
            </a:r>
            <a:r>
              <a:rPr lang="de-DE" sz="3200" dirty="0" smtClean="0">
                <a:solidFill>
                  <a:srgbClr val="009900"/>
                </a:solidFill>
              </a:rPr>
              <a:t>. Grund ist eine Veränderung im Erbgut, und zwar im sogenannten </a:t>
            </a:r>
            <a:r>
              <a:rPr lang="de-DE" sz="3200" dirty="0" err="1" smtClean="0">
                <a:solidFill>
                  <a:srgbClr val="009900"/>
                </a:solidFill>
              </a:rPr>
              <a:t>Lamin</a:t>
            </a:r>
            <a:r>
              <a:rPr lang="de-DE" sz="3200" dirty="0" smtClean="0">
                <a:solidFill>
                  <a:srgbClr val="009900"/>
                </a:solidFill>
              </a:rPr>
              <a:t> A-Gen. </a:t>
            </a:r>
            <a:endParaRPr lang="de-DE" sz="3200" dirty="0">
              <a:solidFill>
                <a:srgbClr val="0099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04800" y="36576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009900"/>
                </a:solidFill>
              </a:rPr>
              <a:t>Bei </a:t>
            </a:r>
            <a:r>
              <a:rPr lang="de-DE" sz="3200" dirty="0" err="1" smtClean="0">
                <a:solidFill>
                  <a:srgbClr val="009900"/>
                </a:solidFill>
              </a:rPr>
              <a:t>Progerie</a:t>
            </a:r>
            <a:r>
              <a:rPr lang="de-DE" sz="3200" dirty="0" smtClean="0">
                <a:solidFill>
                  <a:srgbClr val="009900"/>
                </a:solidFill>
              </a:rPr>
              <a:t> Typ II (Werner-Syndrom) liegen die Ursachen in einem </a:t>
            </a:r>
            <a:r>
              <a:rPr lang="de-DE" sz="3200" b="1" dirty="0" smtClean="0">
                <a:solidFill>
                  <a:srgbClr val="009900"/>
                </a:solidFill>
              </a:rPr>
              <a:t>Fehler in der Erbinformation</a:t>
            </a:r>
            <a:r>
              <a:rPr lang="de-DE" sz="3200" dirty="0" smtClean="0">
                <a:solidFill>
                  <a:srgbClr val="009900"/>
                </a:solidFill>
              </a:rPr>
              <a:t>, der DNA. Dieser Fehler führt dazu, dass ein spezielles Eiweiß, die sogenannte </a:t>
            </a:r>
            <a:r>
              <a:rPr lang="de-DE" sz="3200" b="1" dirty="0" smtClean="0">
                <a:solidFill>
                  <a:srgbClr val="009900"/>
                </a:solidFill>
              </a:rPr>
              <a:t>DNA-</a:t>
            </a:r>
            <a:r>
              <a:rPr lang="de-DE" sz="3200" b="1" dirty="0" err="1" smtClean="0">
                <a:solidFill>
                  <a:srgbClr val="009900"/>
                </a:solidFill>
              </a:rPr>
              <a:t>Helikase</a:t>
            </a:r>
            <a:r>
              <a:rPr lang="de-DE" sz="3200" dirty="0" smtClean="0">
                <a:solidFill>
                  <a:srgbClr val="009900"/>
                </a:solidFill>
              </a:rPr>
              <a:t>, fehlerhaft ist</a:t>
            </a:r>
            <a:endParaRPr lang="de-DE" sz="3200" dirty="0">
              <a:solidFill>
                <a:srgbClr val="009900"/>
              </a:solidFill>
            </a:endParaRPr>
          </a:p>
        </p:txBody>
      </p:sp>
      <p:pic>
        <p:nvPicPr>
          <p:cNvPr id="21506" name="Picture 2" descr="http://www.medpagetoday.com/images/blogMedia/celebritydiagnosis/lamin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441700" cy="16996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Progerie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 für  Ihre Aufmerkammkeit 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Progerie</dc:title>
  <dc:creator>bubi</dc:creator>
  <cp:lastModifiedBy>Gerhard Wazel</cp:lastModifiedBy>
  <cp:revision>151</cp:revision>
  <dcterms:created xsi:type="dcterms:W3CDTF">2014-01-10T12:51:11Z</dcterms:created>
  <dcterms:modified xsi:type="dcterms:W3CDTF">2014-01-24T15:41:31Z</dcterms:modified>
</cp:coreProperties>
</file>